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68" r:id="rId2"/>
    <p:sldId id="273" r:id="rId3"/>
    <p:sldId id="261" r:id="rId4"/>
    <p:sldId id="262" r:id="rId5"/>
    <p:sldId id="263" r:id="rId6"/>
    <p:sldId id="264" r:id="rId7"/>
    <p:sldId id="276" r:id="rId8"/>
    <p:sldId id="265" r:id="rId9"/>
    <p:sldId id="281" r:id="rId10"/>
    <p:sldId id="282" r:id="rId11"/>
    <p:sldId id="267" r:id="rId12"/>
    <p:sldId id="269" r:id="rId13"/>
    <p:sldId id="274" r:id="rId14"/>
    <p:sldId id="271" r:id="rId15"/>
    <p:sldId id="272" r:id="rId16"/>
    <p:sldId id="287" r:id="rId17"/>
    <p:sldId id="277" r:id="rId18"/>
    <p:sldId id="278" r:id="rId19"/>
    <p:sldId id="279" r:id="rId20"/>
    <p:sldId id="283" r:id="rId21"/>
    <p:sldId id="284" r:id="rId22"/>
    <p:sldId id="285" r:id="rId23"/>
    <p:sldId id="286" r:id="rId24"/>
    <p:sldId id="28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CE8B5-F653-4C7F-85CE-754912062D47}" v="181" dt="2024-10-15T17:05:47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1-4F78-9E08-106E2E547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1-4F78-9E08-106E2E547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17"/>
        <c:axId val="1844274128"/>
        <c:axId val="1844273168"/>
      </c:barChart>
      <c:catAx>
        <c:axId val="18442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273168"/>
        <c:crosses val="autoZero"/>
        <c:auto val="1"/>
        <c:lblAlgn val="ctr"/>
        <c:lblOffset val="100"/>
        <c:noMultiLvlLbl val="0"/>
      </c:catAx>
      <c:valAx>
        <c:axId val="184427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42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7-4054-AD4A-8564395FC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7-4054-AD4A-8564395FC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17"/>
        <c:axId val="1844274128"/>
        <c:axId val="1844273168"/>
      </c:barChart>
      <c:catAx>
        <c:axId val="18442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273168"/>
        <c:crosses val="autoZero"/>
        <c:auto val="1"/>
        <c:lblAlgn val="ctr"/>
        <c:lblOffset val="100"/>
        <c:noMultiLvlLbl val="0"/>
      </c:catAx>
      <c:valAx>
        <c:axId val="184427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42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9-4843-8E99-A1709295F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9-4843-8E99-A1709295F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17"/>
        <c:axId val="1844274128"/>
        <c:axId val="1844273168"/>
      </c:barChart>
      <c:catAx>
        <c:axId val="18442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273168"/>
        <c:crosses val="autoZero"/>
        <c:auto val="1"/>
        <c:lblAlgn val="ctr"/>
        <c:lblOffset val="100"/>
        <c:noMultiLvlLbl val="0"/>
      </c:catAx>
      <c:valAx>
        <c:axId val="184427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42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F-4EA0-A457-7B9A93ED0F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F-4EA0-A457-7B9A93ED0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17"/>
        <c:axId val="1844274128"/>
        <c:axId val="1844273168"/>
      </c:barChart>
      <c:catAx>
        <c:axId val="18442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273168"/>
        <c:crosses val="autoZero"/>
        <c:auto val="1"/>
        <c:lblAlgn val="ctr"/>
        <c:lblOffset val="100"/>
        <c:noMultiLvlLbl val="0"/>
      </c:catAx>
      <c:valAx>
        <c:axId val="184427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42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E-4809-9EB1-445382D0D5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</c:v>
                </c:pt>
                <c:pt idx="1">
                  <c:v>Germany</c:v>
                </c:pt>
                <c:pt idx="2">
                  <c:v>Netherlands</c:v>
                </c:pt>
                <c:pt idx="3">
                  <c:v>Belgium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4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E-4809-9EB1-445382D0D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17"/>
        <c:axId val="1844274128"/>
        <c:axId val="1844273168"/>
      </c:barChart>
      <c:catAx>
        <c:axId val="18442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44273168"/>
        <c:crosses val="autoZero"/>
        <c:auto val="1"/>
        <c:lblAlgn val="ctr"/>
        <c:lblOffset val="100"/>
        <c:noMultiLvlLbl val="0"/>
      </c:catAx>
      <c:valAx>
        <c:axId val="184427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42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5DE2-DE77-45DC-9556-4C75E833DCB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682CF-D83A-40E9-844D-A53FDD95F3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80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682CF-D83A-40E9-844D-A53FDD95F3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67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682CF-D83A-40E9-844D-A53FDD95F3E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44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7DA3-C85B-3F99-05B5-D5EDC1A2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361" y="365125"/>
            <a:ext cx="11799275" cy="9259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BE73C-1341-12AD-6710-DAC6137AA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7A3BA-020C-4524-8F86-3F516C23B0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5B13B63-8CC8-5F9F-4853-3046C00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263" y="1400175"/>
            <a:ext cx="11799887" cy="49625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6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layout-with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75B8-012D-BF69-F336-F6926A5A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361" y="365125"/>
            <a:ext cx="11799275" cy="9259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F254D-44C7-6173-6D99-E9BE8F1B8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7A3BA-020C-4524-8F86-3F516C23B0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A4781-00A3-09CE-8928-B6A9DFFF5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875" y="1390650"/>
            <a:ext cx="11799275" cy="51046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00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BCCBE-D797-BFD8-72E6-7D0A2C46C5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263" y="2000677"/>
            <a:ext cx="11799887" cy="436202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9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-layou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75B8-012D-BF69-F336-F6926A5A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362" y="365125"/>
            <a:ext cx="3718414" cy="13414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Three-</a:t>
            </a:r>
            <a:br>
              <a:rPr lang="en-US" dirty="0"/>
            </a:br>
            <a:r>
              <a:rPr lang="en-US" dirty="0"/>
              <a:t>line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F254D-44C7-6173-6D99-E9BE8F1B8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7A3BA-020C-4524-8F86-3F516C23B0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A4781-00A3-09CE-8928-B6A9DFFF5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875" y="1916469"/>
            <a:ext cx="3718414" cy="51046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00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BCCBE-D797-BFD8-72E6-7D0A2C46C5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1475" y="365125"/>
            <a:ext cx="7813676" cy="599757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98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75B8-012D-BF69-F336-F6926A5A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362" y="365125"/>
            <a:ext cx="3718414" cy="5104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F254D-44C7-6173-6D99-E9BE8F1B8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7A3BA-020C-4524-8F86-3F516C23B0A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4BCCBE-D797-BFD8-72E6-7D0A2C46C5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1475" y="365125"/>
            <a:ext cx="7813676" cy="59975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9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cument-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0BEF-E43A-8E7B-2BA6-98C70092D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1247"/>
            <a:ext cx="9144000" cy="9287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 dirty="0"/>
              <a:t>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D294B-7379-43BE-EEA4-880E40052C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Document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16B1-00FF-A861-C096-F6A10551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4475" y="5345112"/>
            <a:ext cx="3162300" cy="365125"/>
          </a:xfrm>
          <a:prstGeom prst="rect">
            <a:avLst/>
          </a:prstGeom>
        </p:spPr>
        <p:txBody>
          <a:bodyPr/>
          <a:lstStyle/>
          <a:p>
            <a:fld id="{46322A91-F627-4582-BF29-13CE443B935D}" type="datetimeFigureOut">
              <a:rPr lang="en-US" noProof="0" smtClean="0"/>
              <a:t>10/15/2024</a:t>
            </a:fld>
            <a:endParaRPr lang="en-US" noProof="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4ED77A3-899A-F194-EF5B-2B589763BC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64652" y="6598763"/>
            <a:ext cx="230984" cy="122712"/>
          </a:xfrm>
        </p:spPr>
        <p:txBody>
          <a:bodyPr/>
          <a:lstStyle/>
          <a:p>
            <a:fld id="{4607A3BA-020C-4524-8F86-3F516C23B0A3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67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CD8C3-7536-FB88-A425-9F8848BF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1" y="365125"/>
            <a:ext cx="11799275" cy="92595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Two-line</a:t>
            </a:r>
            <a:br>
              <a:rPr lang="en-US" dirty="0"/>
            </a:br>
            <a:r>
              <a:rPr lang="en-US" dirty="0"/>
              <a:t>title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25B60-BCC5-57BB-2EA0-74CADDADC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361" y="1400175"/>
            <a:ext cx="11799275" cy="49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265FD-3DE6-A954-848B-86046C371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4652" y="6598763"/>
            <a:ext cx="230984" cy="122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07A3BA-020C-4524-8F86-3F516C23B0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8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chart" Target="../charts/chart2.xml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chart" Target="../charts/chart3.xml"/><Relationship Id="rId26" Type="http://schemas.openxmlformats.org/officeDocument/2006/relationships/image" Target="../media/image23.svg"/><Relationship Id="rId3" Type="http://schemas.openxmlformats.org/officeDocument/2006/relationships/tags" Target="../tags/tag3.xml"/><Relationship Id="rId21" Type="http://schemas.openxmlformats.org/officeDocument/2006/relationships/image" Target="../media/image1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7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1.sv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0.png"/><Relationship Id="rId10" Type="http://schemas.openxmlformats.org/officeDocument/2006/relationships/tags" Target="../tags/tag10.xml"/><Relationship Id="rId19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chart" Target="../charts/chart4.xml"/><Relationship Id="rId26" Type="http://schemas.openxmlformats.org/officeDocument/2006/relationships/image" Target="../media/image23.svg"/><Relationship Id="rId3" Type="http://schemas.openxmlformats.org/officeDocument/2006/relationships/tags" Target="../tags/tag19.xml"/><Relationship Id="rId21" Type="http://schemas.openxmlformats.org/officeDocument/2006/relationships/image" Target="../media/image18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22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17.sv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1.sv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20.png"/><Relationship Id="rId10" Type="http://schemas.openxmlformats.org/officeDocument/2006/relationships/tags" Target="../tags/tag26.xml"/><Relationship Id="rId19" Type="http://schemas.openxmlformats.org/officeDocument/2006/relationships/image" Target="../media/image1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21.svg"/><Relationship Id="rId3" Type="http://schemas.openxmlformats.org/officeDocument/2006/relationships/tags" Target="../tags/tag35.xml"/><Relationship Id="rId21" Type="http://schemas.openxmlformats.org/officeDocument/2006/relationships/image" Target="../media/image16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20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chart" Target="../charts/chart5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9.sv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10" Type="http://schemas.openxmlformats.org/officeDocument/2006/relationships/tags" Target="../tags/tag4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17.svg"/><Relationship Id="rId27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3CFE76-BD98-CE66-B7B2-F03752D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0B53E-3421-9C18-A389-967124F4A08B}"/>
              </a:ext>
            </a:extLst>
          </p:cNvPr>
          <p:cNvSpPr/>
          <p:nvPr/>
        </p:nvSpPr>
        <p:spPr>
          <a:xfrm>
            <a:off x="3784600" y="365125"/>
            <a:ext cx="8064500" cy="510461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 – Size and position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D066F-2095-C230-A909-77166EA67097}"/>
              </a:ext>
            </a:extLst>
          </p:cNvPr>
          <p:cNvSpPr/>
          <p:nvPr/>
        </p:nvSpPr>
        <p:spPr>
          <a:xfrm>
            <a:off x="3784600" y="10128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 –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4B23A-C032-E3EF-B40E-FCBEB4D872EB}"/>
              </a:ext>
            </a:extLst>
          </p:cNvPr>
          <p:cNvSpPr/>
          <p:nvPr/>
        </p:nvSpPr>
        <p:spPr>
          <a:xfrm>
            <a:off x="3784600" y="16605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 – Blocks, shapes and others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FFAFE-0FDC-E7A1-3517-1C2728FB0CD1}"/>
              </a:ext>
            </a:extLst>
          </p:cNvPr>
          <p:cNvSpPr/>
          <p:nvPr/>
        </p:nvSpPr>
        <p:spPr>
          <a:xfrm>
            <a:off x="3784600" y="23082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 – </a:t>
            </a:r>
            <a:r>
              <a:rPr lang="en-US" dirty="0" err="1">
                <a:solidFill>
                  <a:schemeClr val="tx1"/>
                </a:solidFill>
              </a:rPr>
              <a:t>ShapeTables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All done!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(9/9)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8893779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AB57A7-F54A-0BD9-F5B2-8BE66AB09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D8149E-DD2F-5C85-30A1-D8F9B5D9E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t="8489" b="8489"/>
          <a:stretch/>
        </p:blipFill>
        <p:spPr>
          <a:xfrm>
            <a:off x="7353300" y="723900"/>
            <a:ext cx="939800" cy="939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267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3CFE76-BD98-CE66-B7B2-F03752D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0B53E-3421-9C18-A389-967124F4A08B}"/>
              </a:ext>
            </a:extLst>
          </p:cNvPr>
          <p:cNvSpPr/>
          <p:nvPr/>
        </p:nvSpPr>
        <p:spPr>
          <a:xfrm>
            <a:off x="3784600" y="3651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 – Size and position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D066F-2095-C230-A909-77166EA67097}"/>
              </a:ext>
            </a:extLst>
          </p:cNvPr>
          <p:cNvSpPr/>
          <p:nvPr/>
        </p:nvSpPr>
        <p:spPr>
          <a:xfrm>
            <a:off x="3784600" y="1012825"/>
            <a:ext cx="8064500" cy="510461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2 –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ABF0E-C457-65D8-DD6E-277CD2EE7412}"/>
              </a:ext>
            </a:extLst>
          </p:cNvPr>
          <p:cNvSpPr/>
          <p:nvPr/>
        </p:nvSpPr>
        <p:spPr>
          <a:xfrm>
            <a:off x="3784600" y="16605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 – Blocks, shapes and others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D936B-BD3B-4CD5-5F6D-A6CE720255A8}"/>
              </a:ext>
            </a:extLst>
          </p:cNvPr>
          <p:cNvSpPr/>
          <p:nvPr/>
        </p:nvSpPr>
        <p:spPr>
          <a:xfrm>
            <a:off x="3784600" y="23082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 – </a:t>
            </a:r>
            <a:r>
              <a:rPr lang="en-US" dirty="0" err="1">
                <a:solidFill>
                  <a:schemeClr val="tx1"/>
                </a:solidFill>
              </a:rPr>
              <a:t>ShapeTables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2 -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Making the text box more appealing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text box, then use the following commands in the “Text” group in Lightning’s ribbon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In English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Click twice on “</a:t>
            </a:r>
            <a:r>
              <a:rPr lang="en-US" sz="1200" b="1" dirty="0"/>
              <a:t>Increase margins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Use the keyboard shortcut “</a:t>
            </a:r>
            <a:r>
              <a:rPr lang="en-US" sz="1200" b="1" dirty="0"/>
              <a:t>CTRL + MAJ + A</a:t>
            </a:r>
            <a:r>
              <a:rPr lang="en-US" sz="1200" dirty="0"/>
              <a:t>” to make the shape automatically resize to its text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Color Bolded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Adjust bullets</a:t>
            </a:r>
            <a:r>
              <a:rPr lang="en-US" sz="1200" dirty="0"/>
              <a:t>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play with this text box </a:t>
            </a:r>
            <a:r>
              <a:rPr lang="en-US" sz="1200" dirty="0"/>
              <a:t>(1/2)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3FEB2-95EA-B647-391D-3AD4E3119B1D}"/>
              </a:ext>
            </a:extLst>
          </p:cNvPr>
          <p:cNvSpPr txBox="1"/>
          <p:nvPr/>
        </p:nvSpPr>
        <p:spPr>
          <a:xfrm>
            <a:off x="3708400" y="127000"/>
            <a:ext cx="8026400" cy="50656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closure of small garages will lower the cost of acquisition while having limited adverse effects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maller garages are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closing or being replaced by franchised garages. This it will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reduce the total number of customers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thereby reducing the CAC and creating the opportunity for partnerships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Adverse effects will remain limited:</a:t>
            </a:r>
          </a:p>
          <a:p>
            <a:pPr marL="1085850" lvl="2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Though some larger chains are attempting to develop their own tool, this is likely at the margins </a:t>
            </a:r>
          </a:p>
          <a:p>
            <a:pPr marL="1085850" lvl="2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 if larger clients will centralize purchasing to gain bargaining power,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RepairCo’s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products amount to a limited share of their overall expenses (&lt;3% of the total spend)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data will be very valuable in the near future, creating value on 3 dimensions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services represent a near-term revenue &amp; profit opportunity. It requires relatively low initial investments but could generate high margin, recurring revenue streams (e.g., on-board entertainment)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the secondary market: car software updates can extend a car useful duration, improving the second-hand car value, and therefore increasing the OEM’s value proposition on new vehicles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data will make responding to regulatory pressure easier (car emissions, safety) by facilitating reporting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winner has emerged yet on car data, which remains a challenge for all players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OEMs agree that car data matters, but that it’s a tough nut to crack. In a recent survey of automotive players:</a:t>
            </a:r>
          </a:p>
          <a:p>
            <a:pPr marL="1085850" lvl="2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answered that car data will be “essential” in their future business model</a:t>
            </a:r>
          </a:p>
          <a:p>
            <a:pPr marL="1543050" lvl="3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mention that it is just as automotive finance became a major margin contributor ~10 years ago</a:t>
            </a:r>
          </a:p>
          <a:p>
            <a:pPr marL="1543050" lvl="3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Ford’s CEO notably stated that “it is not unfathomable that Ford become more of a software company than a hardware maker”</a:t>
            </a:r>
          </a:p>
          <a:p>
            <a:pPr marL="1085850" lvl="2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answered that creating the right partnerships is the “Biggest challenge” or a “highly relevant” one when thinking about car data monetization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player controls more than 1% of the estimated worldwide car data revenue: no winner has emerged. This could be due to:</a:t>
            </a:r>
          </a:p>
          <a:p>
            <a:pPr marL="1085850" lvl="2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complex value chain, that also brings in players from other industries (e.g., Google…)</a:t>
            </a:r>
          </a:p>
          <a:p>
            <a:pPr marL="1085850" lvl="2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Industry-wide cybersecurity concerns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2 - Text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Using other functions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text box</a:t>
            </a:r>
          </a:p>
          <a:p>
            <a:endParaRPr lang="en-US" sz="1200" dirty="0"/>
          </a:p>
          <a:p>
            <a:r>
              <a:rPr lang="en-US" sz="1200" dirty="0"/>
              <a:t>Then click on Insert &gt; Multi-slides &gt; “</a:t>
            </a:r>
            <a:r>
              <a:rPr lang="en-US" sz="1200" b="1" dirty="0"/>
              <a:t>Bullets to slides</a:t>
            </a:r>
            <a:r>
              <a:rPr lang="en-US" sz="1200" dirty="0"/>
              <a:t>” to generate your presentation’s slides from your key messages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text box again</a:t>
            </a:r>
          </a:p>
          <a:p>
            <a:endParaRPr lang="en-US" sz="1200" dirty="0"/>
          </a:p>
          <a:p>
            <a:r>
              <a:rPr lang="en-US" sz="1200" dirty="0"/>
              <a:t>Then click on Text &gt; “</a:t>
            </a:r>
            <a:r>
              <a:rPr lang="en-US" sz="1200" b="1" dirty="0"/>
              <a:t>Split text box</a:t>
            </a:r>
            <a:r>
              <a:rPr lang="en-US" sz="1200" dirty="0"/>
              <a:t>”, and select “level 1”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play with this text box </a:t>
            </a:r>
            <a:r>
              <a:rPr lang="en-US" sz="1200" dirty="0"/>
              <a:t>(2/2)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C4786-B97B-C932-492A-EA91AA88B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84" y="4751733"/>
            <a:ext cx="458002" cy="458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9364BD-E96D-645A-0362-B2C0B7B87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86" y="2971800"/>
            <a:ext cx="457200" cy="45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F8BA2-8D3F-5262-70F4-8595B988098E}"/>
              </a:ext>
            </a:extLst>
          </p:cNvPr>
          <p:cNvSpPr txBox="1"/>
          <p:nvPr/>
        </p:nvSpPr>
        <p:spPr>
          <a:xfrm>
            <a:off x="3708400" y="127000"/>
            <a:ext cx="8026400" cy="62940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34950" indent="-171450">
              <a:spcBef>
                <a:spcPts val="600"/>
              </a:spcBef>
              <a:buSzPct val="100000"/>
              <a:buFontTx/>
              <a:buChar char="■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closure of small garages will lower the cost of acquisition while having limited adverse effects</a:t>
            </a: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maller garages are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closing or being replaced by franchised garages. This it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reduce the total number of customers, thereby reducing the CAC and creating the opportunity for partnerships</a:t>
            </a: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Adverse effects will remain limited:</a:t>
            </a:r>
          </a:p>
          <a:p>
            <a:pPr marL="1123950" lvl="2" indent="-171450">
              <a:spcBef>
                <a:spcPts val="600"/>
              </a:spcBef>
              <a:buSzPct val="100000"/>
              <a:buFontTx/>
              <a:buChar char="▫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Though some larger chains are attempting to develop their own tool, this is likely at the margins </a:t>
            </a:r>
          </a:p>
          <a:p>
            <a:pPr marL="1123950" lvl="2" indent="-171450">
              <a:buSzPct val="100000"/>
              <a:buFontTx/>
              <a:buChar char="▫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 if larger clients will centralize purchasing to gain bargaining power,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RepairCo’s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products amount to a limited share of their overall expenses (&lt;3% of the total spend)</a:t>
            </a:r>
          </a:p>
          <a:p>
            <a:pPr marL="234950" indent="-171450">
              <a:spcBef>
                <a:spcPts val="600"/>
              </a:spcBef>
              <a:buSzPct val="100000"/>
              <a:buFontTx/>
              <a:buChar char="■"/>
              <a:defRPr/>
            </a:pPr>
            <a:r>
              <a:rPr lang="en-US" sz="1200" b="1" dirty="0">
                <a:solidFill>
                  <a:srgbClr val="E97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data will be very valuable in the near future, creating value on 3 dimensions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services represent a near-term revenue &amp; profit opportunity. It requires relatively low initial investments but could generate high margin, recurring revenue streams (e.g., on-board entertainment)</a:t>
            </a: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the secondary market: car software updates can extend a car useful duration, improving the second-hand car value, and therefore increasing the OEM’s value proposition on new vehicles</a:t>
            </a: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data will make responding to regulatory pressure easier (car emissions, safety) by facilitating reporting </a:t>
            </a:r>
          </a:p>
          <a:p>
            <a:pPr marL="234950" indent="-171450">
              <a:spcBef>
                <a:spcPts val="600"/>
              </a:spcBef>
              <a:buSzPct val="100000"/>
              <a:buFontTx/>
              <a:buChar char="■"/>
              <a:defRPr/>
            </a:pPr>
            <a:r>
              <a:rPr lang="en-US" sz="1200" b="1" dirty="0">
                <a:solidFill>
                  <a:srgbClr val="E97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 winner has emerged yet on car data, which remains a challenge for all players</a:t>
            </a: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OEMs agree that car data matters, but that it’s a tough nut to crack. In a recent survey of automotive players:</a:t>
            </a:r>
          </a:p>
          <a:p>
            <a:pPr marL="1123950" lvl="2" indent="-171450">
              <a:spcBef>
                <a:spcPts val="600"/>
              </a:spcBef>
              <a:buSzPct val="100000"/>
              <a:buFontTx/>
              <a:buChar char="▫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answered that car data will be “essential” in their future business model</a:t>
            </a:r>
          </a:p>
          <a:p>
            <a:pPr marL="1504950" lvl="3" indent="-171450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mention that it is just as automotive finance became a major margin contributor ~10 years ago</a:t>
            </a:r>
          </a:p>
          <a:p>
            <a:pPr marL="1504950" lvl="3" indent="-171450">
              <a:buSzPct val="100000"/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Ford’s CEO notably stated that “it is not unfathomable that Ford become more of a software company than a hardware maker”</a:t>
            </a:r>
          </a:p>
          <a:p>
            <a:pPr marL="1123950" lvl="2" indent="-171450">
              <a:spcBef>
                <a:spcPts val="600"/>
              </a:spcBef>
              <a:buSzPct val="100000"/>
              <a:buFontTx/>
              <a:buChar char="▫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answered that creating the right partnerships is the “Biggest challenge” or a “highly relevant” one when thinking about car data monetization</a:t>
            </a:r>
          </a:p>
          <a:p>
            <a:pPr marL="742950" lvl="1" indent="-171450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player controls more than 1% of the estimated worldwide car data revenue: no winner has emerged. This could be due to:</a:t>
            </a:r>
          </a:p>
          <a:p>
            <a:pPr marL="1123950" lvl="2" indent="-171450">
              <a:spcBef>
                <a:spcPts val="600"/>
              </a:spcBef>
              <a:buSzPct val="100000"/>
              <a:buFontTx/>
              <a:buChar char="▫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complex value chain, that also brings in players from other industries (e.g., Google…)</a:t>
            </a:r>
          </a:p>
          <a:p>
            <a:pPr marL="1123950" lvl="2" indent="-171450">
              <a:buSzPct val="100000"/>
              <a:buFontTx/>
              <a:buChar char="▫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Industry-wide cybersecurity concerns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9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3CFE76-BD98-CE66-B7B2-F03752D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0B53E-3421-9C18-A389-967124F4A08B}"/>
              </a:ext>
            </a:extLst>
          </p:cNvPr>
          <p:cNvSpPr/>
          <p:nvPr/>
        </p:nvSpPr>
        <p:spPr>
          <a:xfrm>
            <a:off x="3784600" y="3651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 – Size and position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D066F-2095-C230-A909-77166EA67097}"/>
              </a:ext>
            </a:extLst>
          </p:cNvPr>
          <p:cNvSpPr/>
          <p:nvPr/>
        </p:nvSpPr>
        <p:spPr>
          <a:xfrm>
            <a:off x="3784600" y="10128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 </a:t>
            </a:r>
            <a:r>
              <a:rPr lang="en-US">
                <a:solidFill>
                  <a:schemeClr val="tx1"/>
                </a:solidFill>
              </a:rPr>
              <a:t>– 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ABF0E-C457-65D8-DD6E-277CD2EE7412}"/>
              </a:ext>
            </a:extLst>
          </p:cNvPr>
          <p:cNvSpPr/>
          <p:nvPr/>
        </p:nvSpPr>
        <p:spPr>
          <a:xfrm>
            <a:off x="3784600" y="1660525"/>
            <a:ext cx="8064500" cy="510461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3 – Blocks, shapes and others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D936B-BD3B-4CD5-5F6D-A6CE720255A8}"/>
              </a:ext>
            </a:extLst>
          </p:cNvPr>
          <p:cNvSpPr/>
          <p:nvPr/>
        </p:nvSpPr>
        <p:spPr>
          <a:xfrm>
            <a:off x="3784600" y="23082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 – </a:t>
            </a:r>
            <a:r>
              <a:rPr lang="en-US" dirty="0" err="1">
                <a:solidFill>
                  <a:schemeClr val="tx1"/>
                </a:solidFill>
              </a:rPr>
              <a:t>ShapeTables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6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9409-0684-9182-BE89-8031F444D0EF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3 – Blocks, shapes and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Inserting flags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text boxes above the chart (those with green borders that contain country names)</a:t>
            </a:r>
          </a:p>
          <a:p>
            <a:endParaRPr lang="en-US" sz="1200" dirty="0"/>
          </a:p>
          <a:p>
            <a:r>
              <a:rPr lang="en-US" sz="1200" dirty="0"/>
              <a:t>Then click on Text &gt; “</a:t>
            </a:r>
            <a:r>
              <a:rPr lang="en-US" sz="1200" b="1" dirty="0"/>
              <a:t>Text to flag</a:t>
            </a:r>
            <a:r>
              <a:rPr lang="en-US" sz="12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2A5F-24B0-F866-5D8D-1B32E2387C4C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complete this slide </a:t>
            </a:r>
            <a:r>
              <a:rPr lang="en-US" sz="1200" dirty="0"/>
              <a:t>(1/5)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5DD8C-510A-FA76-4A16-C20228DFD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2802278"/>
            <a:ext cx="45720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51234-8277-D6E5-5D13-CF7A5A8BA512}"/>
              </a:ext>
            </a:extLst>
          </p:cNvPr>
          <p:cNvSpPr txBox="1"/>
          <p:nvPr/>
        </p:nvSpPr>
        <p:spPr>
          <a:xfrm>
            <a:off x="0" y="3421969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Then delete the text boxes (not needed anymore)</a:t>
            </a:r>
          </a:p>
          <a:p>
            <a:endParaRPr lang="en-US" sz="1200" dirty="0"/>
          </a:p>
          <a:p>
            <a:r>
              <a:rPr lang="en-US" sz="1200" dirty="0"/>
              <a:t>If needed, you can distribute the flags using </a:t>
            </a:r>
            <a:r>
              <a:rPr lang="en-US" sz="1200" b="1" dirty="0"/>
              <a:t>CTRL + MAJ + T </a:t>
            </a:r>
            <a:r>
              <a:rPr lang="en-US" sz="1200" dirty="0"/>
              <a:t>(distribute horizon</a:t>
            </a:r>
            <a:r>
              <a:rPr lang="en-US" sz="1200" u="sng" dirty="0"/>
              <a:t>t</a:t>
            </a:r>
            <a:r>
              <a:rPr lang="en-US" sz="1200" dirty="0"/>
              <a:t>ally)</a:t>
            </a:r>
          </a:p>
          <a:p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44D76-A47D-F2F8-DF17-B5E8B8C2AAFA}"/>
              </a:ext>
            </a:extLst>
          </p:cNvPr>
          <p:cNvSpPr/>
          <p:nvPr/>
        </p:nvSpPr>
        <p:spPr>
          <a:xfrm>
            <a:off x="5344241" y="5188123"/>
            <a:ext cx="546100" cy="25823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</a:rPr>
              <a:t>UK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15B953-EF98-C830-84A0-018F453E33C4}"/>
              </a:ext>
            </a:extLst>
          </p:cNvPr>
          <p:cNvSpPr/>
          <p:nvPr/>
        </p:nvSpPr>
        <p:spPr>
          <a:xfrm>
            <a:off x="6284319" y="5188123"/>
            <a:ext cx="799545" cy="25823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</a:rPr>
              <a:t>Germany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2F427-AB61-AA08-3889-CFA843706591}"/>
              </a:ext>
            </a:extLst>
          </p:cNvPr>
          <p:cNvSpPr/>
          <p:nvPr/>
        </p:nvSpPr>
        <p:spPr>
          <a:xfrm>
            <a:off x="7256895" y="5188123"/>
            <a:ext cx="1064195" cy="25823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</a:rPr>
              <a:t>Netherlands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AF982A-7059-7AF0-5B67-5BB5C502EF72}"/>
              </a:ext>
            </a:extLst>
          </p:cNvPr>
          <p:cNvSpPr/>
          <p:nvPr/>
        </p:nvSpPr>
        <p:spPr>
          <a:xfrm>
            <a:off x="8399243" y="5188123"/>
            <a:ext cx="1064195" cy="25823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ysClr val="windowText" lastClr="000000"/>
                </a:solidFill>
              </a:rPr>
              <a:t>Belgium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FA33D6-1226-3618-E5F3-2C5BCC6628C8}"/>
              </a:ext>
            </a:extLst>
          </p:cNvPr>
          <p:cNvSpPr/>
          <p:nvPr/>
        </p:nvSpPr>
        <p:spPr>
          <a:xfrm>
            <a:off x="3657600" y="1689100"/>
            <a:ext cx="1007345" cy="3792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Unicorn counts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748384-CE59-C828-665D-8D2933943A46}"/>
              </a:ext>
            </a:extLst>
          </p:cNvPr>
          <p:cNvSpPr/>
          <p:nvPr/>
        </p:nvSpPr>
        <p:spPr>
          <a:xfrm>
            <a:off x="3657600" y="5671504"/>
            <a:ext cx="1007345" cy="566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Ecosystem maturity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E4C95A-12CE-98F8-7FE7-A7A5417C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852032"/>
              </p:ext>
            </p:extLst>
          </p:nvPr>
        </p:nvGraphicFramePr>
        <p:xfrm>
          <a:off x="5006258" y="1689101"/>
          <a:ext cx="4610100" cy="34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645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Adding moons and a moon legend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Click on Insert &gt; Usual Shapes &gt; </a:t>
            </a:r>
            <a:r>
              <a:rPr lang="en-US" sz="1200" b="1" dirty="0"/>
              <a:t>Moons</a:t>
            </a:r>
            <a:r>
              <a:rPr lang="en-US" sz="1200" dirty="0"/>
              <a:t>, and put a moon bellow each country</a:t>
            </a:r>
          </a:p>
          <a:p>
            <a:endParaRPr lang="en-US" sz="1200" dirty="0"/>
          </a:p>
          <a:p>
            <a:r>
              <a:rPr lang="en-US" sz="1200" dirty="0"/>
              <a:t>Use Others &gt; </a:t>
            </a:r>
            <a:r>
              <a:rPr lang="en-US" sz="1200" b="1" dirty="0"/>
              <a:t>Next Moon </a:t>
            </a:r>
            <a:r>
              <a:rPr lang="en-US" sz="1200" dirty="0"/>
              <a:t>to increment the moons as you whish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2A5F-24B0-F866-5D8D-1B32E2387C4C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complete this slide </a:t>
            </a:r>
            <a:r>
              <a:rPr lang="en-US" sz="1200" dirty="0"/>
              <a:t>(2/5)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A887B-53C0-AEF1-D909-94B3A151A4A1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3 – Blocks, shapes and others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73B4B1-E761-B8EE-7918-84209E0A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043" y="5206371"/>
            <a:ext cx="275283" cy="27528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2186EEB-4944-BDB2-2BC1-23D57AA7C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3371" y="5206371"/>
            <a:ext cx="275283" cy="27528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A39DC8D-6C24-2D60-FF26-16F69E314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0699" y="5206371"/>
            <a:ext cx="275283" cy="2752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70981A7-6935-8D96-0607-09493CAB2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8026" y="5206371"/>
            <a:ext cx="275283" cy="275283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9126014-12C0-9E92-5337-F620F3C29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985115"/>
              </p:ext>
            </p:extLst>
          </p:nvPr>
        </p:nvGraphicFramePr>
        <p:xfrm>
          <a:off x="5006258" y="1689101"/>
          <a:ext cx="4610100" cy="34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8AFD1D-AA73-070B-D17E-A6AF62AFFF4F}"/>
              </a:ext>
            </a:extLst>
          </p:cNvPr>
          <p:cNvSpPr/>
          <p:nvPr/>
        </p:nvSpPr>
        <p:spPr>
          <a:xfrm>
            <a:off x="3657600" y="5668467"/>
            <a:ext cx="1007345" cy="566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Ecosystem maturity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B02A-535D-AB06-7A94-6D7E545E4544}"/>
              </a:ext>
            </a:extLst>
          </p:cNvPr>
          <p:cNvSpPr/>
          <p:nvPr/>
        </p:nvSpPr>
        <p:spPr>
          <a:xfrm>
            <a:off x="3657600" y="1689100"/>
            <a:ext cx="1007345" cy="3792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Unicorn counts</a:t>
            </a:r>
          </a:p>
        </p:txBody>
      </p:sp>
      <p:pic>
        <p:nvPicPr>
          <p:cNvPr id="10" name="Picture 9" descr="A white circle with a green arrow&#10;&#10;Description automatically generated">
            <a:extLst>
              <a:ext uri="{FF2B5EF4-FFF2-40B4-BE49-F238E27FC236}">
                <a16:creationId xmlns:a16="http://schemas.microsoft.com/office/drawing/2014/main" id="{4725002C-493D-BE8B-2A8A-57099A1098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2908300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CCB8AC-E14C-9504-8FA6-8E312AC622B4}"/>
              </a:ext>
            </a:extLst>
          </p:cNvPr>
          <p:cNvSpPr txBox="1"/>
          <p:nvPr/>
        </p:nvSpPr>
        <p:spPr>
          <a:xfrm>
            <a:off x="0" y="3592776"/>
            <a:ext cx="33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on Insert &gt; Usual Blocks &gt; Legend &gt; Advanced &gt; </a:t>
            </a:r>
            <a:r>
              <a:rPr lang="en-US" sz="1200" b="1" dirty="0"/>
              <a:t>Moons</a:t>
            </a:r>
            <a:r>
              <a:rPr lang="en-US" sz="1200" dirty="0"/>
              <a:t> to insert a legend about the moons </a:t>
            </a:r>
          </a:p>
        </p:txBody>
      </p:sp>
    </p:spTree>
    <p:extLst>
      <p:ext uri="{BB962C8B-B14F-4D97-AF65-F5344CB8AC3E}">
        <p14:creationId xmlns:p14="http://schemas.microsoft.com/office/powerpoint/2010/main" val="161230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982021F1-70F1-9BF1-40DE-BCFC2EC85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031166"/>
              </p:ext>
            </p:extLst>
          </p:nvPr>
        </p:nvGraphicFramePr>
        <p:xfrm>
          <a:off x="5006258" y="1689101"/>
          <a:ext cx="4610100" cy="34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Adding a chart title and a growth bubble</a:t>
            </a:r>
          </a:p>
          <a:p>
            <a:endParaRPr lang="en-US" sz="1200" b="1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Click on Insert &gt; Usual Blocks &gt; “</a:t>
            </a:r>
            <a:r>
              <a:rPr lang="en-US" sz="1200" b="1" dirty="0"/>
              <a:t>Chart Title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Click on Insert &gt; Shapes &gt; “</a:t>
            </a:r>
            <a:r>
              <a:rPr lang="en-US" sz="1200" b="1" dirty="0"/>
              <a:t>Growth Arrow (squared)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Click on Insert &gt; Usual Blocks &gt; </a:t>
            </a:r>
            <a:r>
              <a:rPr lang="en-US" sz="1200" b="1" dirty="0"/>
              <a:t>Legend</a:t>
            </a:r>
            <a:r>
              <a:rPr lang="en-US" sz="1200" dirty="0"/>
              <a:t> &gt; select “squared”, write “2019” and “2024” in the first two lines, click OK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2A5F-24B0-F866-5D8D-1B32E2387C4C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complete this slide </a:t>
            </a:r>
            <a:r>
              <a:rPr lang="en-US" sz="1200" dirty="0"/>
              <a:t>(3/5)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A887B-53C0-AEF1-D909-94B3A151A4A1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3 – Blocks, shapes and others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73B4B1-E761-B8EE-7918-84209E0A3C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46043" y="5206371"/>
            <a:ext cx="275283" cy="27528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2186EEB-4944-BDB2-2BC1-23D57AA7C8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23371" y="5206371"/>
            <a:ext cx="275283" cy="27528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A39DC8D-6C24-2D60-FF26-16F69E314F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00699" y="5206371"/>
            <a:ext cx="275283" cy="2752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70981A7-6935-8D96-0607-09493CAB265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778026" y="5206371"/>
            <a:ext cx="275283" cy="275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AFD1D-AA73-070B-D17E-A6AF62AFFF4F}"/>
              </a:ext>
            </a:extLst>
          </p:cNvPr>
          <p:cNvSpPr/>
          <p:nvPr/>
        </p:nvSpPr>
        <p:spPr>
          <a:xfrm>
            <a:off x="3657600" y="5668467"/>
            <a:ext cx="1007345" cy="566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Ecosystem maturity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6B02A-535D-AB06-7A94-6D7E545E4544}"/>
              </a:ext>
            </a:extLst>
          </p:cNvPr>
          <p:cNvSpPr/>
          <p:nvPr/>
        </p:nvSpPr>
        <p:spPr>
          <a:xfrm>
            <a:off x="3657600" y="1689100"/>
            <a:ext cx="1007345" cy="3792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Unicorn counts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543365-4228-4915-3B68-8F48DEDA51C0}"/>
              </a:ext>
            </a:extLst>
          </p:cNvPr>
          <p:cNvGrpSpPr/>
          <p:nvPr/>
        </p:nvGrpSpPr>
        <p:grpSpPr>
          <a:xfrm>
            <a:off x="5524934" y="5793065"/>
            <a:ext cx="317500" cy="317500"/>
            <a:chOff x="5943600" y="3276600"/>
            <a:chExt cx="317500" cy="3175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DF1197-8E28-9471-166F-788CFBFB5F8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B5B0FCDC-C337-63D5-C88F-BBE4FA5DD2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B32FBC-7382-9C4D-EB26-6B5AB101C37F}"/>
              </a:ext>
            </a:extLst>
          </p:cNvPr>
          <p:cNvGrpSpPr/>
          <p:nvPr/>
        </p:nvGrpSpPr>
        <p:grpSpPr>
          <a:xfrm>
            <a:off x="6603761" y="5793065"/>
            <a:ext cx="317500" cy="317500"/>
            <a:chOff x="5943600" y="3276600"/>
            <a:chExt cx="317500" cy="3175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72E9E7-8906-129A-1E5F-AB6C36EEC09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3B92635A-5A8B-5857-9A0A-7E542B7589D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540000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3DDF1C-5F2A-2D4E-7F12-70610E45FB66}"/>
              </a:ext>
            </a:extLst>
          </p:cNvPr>
          <p:cNvGrpSpPr/>
          <p:nvPr/>
        </p:nvGrpSpPr>
        <p:grpSpPr>
          <a:xfrm>
            <a:off x="7682588" y="5793065"/>
            <a:ext cx="317500" cy="317500"/>
            <a:chOff x="5943600" y="3276600"/>
            <a:chExt cx="317500" cy="3175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670A1C-DCF8-37CB-BD77-6F75CDCCACB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tial Circle 22">
              <a:extLst>
                <a:ext uri="{FF2B5EF4-FFF2-40B4-BE49-F238E27FC236}">
                  <a16:creationId xmlns:a16="http://schemas.microsoft.com/office/drawing/2014/main" id="{B6FD208A-F813-1507-7E78-E3A059F419A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1080000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0B49D4-A0C1-3A6B-0B82-8C7439271834}"/>
              </a:ext>
            </a:extLst>
          </p:cNvPr>
          <p:cNvGrpSpPr/>
          <p:nvPr/>
        </p:nvGrpSpPr>
        <p:grpSpPr>
          <a:xfrm>
            <a:off x="8761414" y="5793065"/>
            <a:ext cx="317500" cy="317500"/>
            <a:chOff x="5943600" y="3276600"/>
            <a:chExt cx="317500" cy="3175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BC0F15-C76C-6871-DAC7-7FFB4E7F45E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AFC18235-AD72-456C-B764-B396AA27F86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moonLegend">
            <a:extLst>
              <a:ext uri="{FF2B5EF4-FFF2-40B4-BE49-F238E27FC236}">
                <a16:creationId xmlns:a16="http://schemas.microsoft.com/office/drawing/2014/main" id="{1239DB75-6FCA-7B59-F372-9B286D915A72}"/>
              </a:ext>
            </a:extLst>
          </p:cNvPr>
          <p:cNvGrpSpPr/>
          <p:nvPr/>
        </p:nvGrpSpPr>
        <p:grpSpPr>
          <a:xfrm>
            <a:off x="11079712" y="138499"/>
            <a:ext cx="958300" cy="613529"/>
            <a:chOff x="7874000" y="3492500"/>
            <a:chExt cx="958300" cy="6135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56F6A3F-1822-E545-CF8B-25E413C03B34}"/>
                </a:ext>
              </a:extLst>
            </p:cNvPr>
            <p:cNvGrpSpPr/>
            <p:nvPr/>
          </p:nvGrpSpPr>
          <p:grpSpPr>
            <a:xfrm>
              <a:off x="7874000" y="3492500"/>
              <a:ext cx="958300" cy="127000"/>
              <a:chOff x="7874000" y="3492500"/>
              <a:chExt cx="958300" cy="12700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5D1B4-89CB-127D-A7DC-F035BA473270}"/>
                  </a:ext>
                </a:extLst>
              </p:cNvPr>
              <p:cNvSpPr txBox="1"/>
              <p:nvPr/>
            </p:nvSpPr>
            <p:spPr>
              <a:xfrm>
                <a:off x="8044277" y="350237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Terminé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32359CE-D367-6D7E-53E9-6725AE2032DA}"/>
                  </a:ext>
                </a:extLst>
              </p:cNvPr>
              <p:cNvGrpSpPr/>
              <p:nvPr/>
            </p:nvGrpSpPr>
            <p:grpSpPr>
              <a:xfrm>
                <a:off x="7874000" y="3492500"/>
                <a:ext cx="127000" cy="127000"/>
                <a:chOff x="4419600" y="2413000"/>
                <a:chExt cx="317500" cy="317500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3E0C0C0D-5EA9-FBF0-A7A0-F6B55EC0C6FA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Partial Circle 58">
                  <a:extLst>
                    <a:ext uri="{FF2B5EF4-FFF2-40B4-BE49-F238E27FC236}">
                      <a16:creationId xmlns:a16="http://schemas.microsoft.com/office/drawing/2014/main" id="{372DA0E4-DEB5-EEBE-B01C-41F679002841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52AFF3-FE08-5294-0E72-834251FB74C6}"/>
                </a:ext>
              </a:extLst>
            </p:cNvPr>
            <p:cNvGrpSpPr/>
            <p:nvPr/>
          </p:nvGrpSpPr>
          <p:grpSpPr>
            <a:xfrm>
              <a:off x="7878771" y="3652770"/>
              <a:ext cx="953529" cy="127000"/>
              <a:chOff x="7878771" y="3652770"/>
              <a:chExt cx="953529" cy="12700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4E2B6E-37BE-805E-8B89-21F1986CBA25}"/>
                  </a:ext>
                </a:extLst>
              </p:cNvPr>
              <p:cNvSpPr txBox="1"/>
              <p:nvPr/>
            </p:nvSpPr>
            <p:spPr>
              <a:xfrm>
                <a:off x="8044277" y="366550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Bien avancé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D980C74-4292-3C14-8A50-F03469D3099B}"/>
                  </a:ext>
                </a:extLst>
              </p:cNvPr>
              <p:cNvGrpSpPr/>
              <p:nvPr/>
            </p:nvGrpSpPr>
            <p:grpSpPr>
              <a:xfrm>
                <a:off x="7878771" y="3652770"/>
                <a:ext cx="127000" cy="127000"/>
                <a:chOff x="4419600" y="2413000"/>
                <a:chExt cx="317500" cy="31750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A615637-F82F-57A9-1FE5-3347B1574FB6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Partial Circle 54">
                  <a:extLst>
                    <a:ext uri="{FF2B5EF4-FFF2-40B4-BE49-F238E27FC236}">
                      <a16:creationId xmlns:a16="http://schemas.microsoft.com/office/drawing/2014/main" id="{47ABFA04-D5D2-9A85-5544-EBB093F28BFB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08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2ECB7F-06BF-E6CC-BA53-685CCACC9DA6}"/>
                </a:ext>
              </a:extLst>
            </p:cNvPr>
            <p:cNvGrpSpPr/>
            <p:nvPr/>
          </p:nvGrpSpPr>
          <p:grpSpPr>
            <a:xfrm>
              <a:off x="7878771" y="3815900"/>
              <a:ext cx="953528" cy="127000"/>
              <a:chOff x="7878771" y="3815900"/>
              <a:chExt cx="953528" cy="12700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D8652AE-48D4-A062-BD65-F68167129CB8}"/>
                  </a:ext>
                </a:extLst>
              </p:cNvPr>
              <p:cNvSpPr txBox="1"/>
              <p:nvPr/>
            </p:nvSpPr>
            <p:spPr>
              <a:xfrm>
                <a:off x="8044276" y="382863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Entamé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2CFB783-9C75-98C1-2116-47A79E8E156D}"/>
                  </a:ext>
                </a:extLst>
              </p:cNvPr>
              <p:cNvGrpSpPr/>
              <p:nvPr/>
            </p:nvGrpSpPr>
            <p:grpSpPr>
              <a:xfrm>
                <a:off x="7878771" y="3815900"/>
                <a:ext cx="127000" cy="127000"/>
                <a:chOff x="4419600" y="2413000"/>
                <a:chExt cx="317500" cy="317500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366F4F7-4B69-8233-13C2-D2045CBA2A27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Partial Circle 50">
                  <a:extLst>
                    <a:ext uri="{FF2B5EF4-FFF2-40B4-BE49-F238E27FC236}">
                      <a16:creationId xmlns:a16="http://schemas.microsoft.com/office/drawing/2014/main" id="{2AD4CAD8-DBCE-4875-6CD7-B782DA500A21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54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AD15C33-D50C-4675-BFEF-AEF701E12C79}"/>
                </a:ext>
              </a:extLst>
            </p:cNvPr>
            <p:cNvGrpSpPr/>
            <p:nvPr/>
          </p:nvGrpSpPr>
          <p:grpSpPr>
            <a:xfrm>
              <a:off x="7878771" y="3979029"/>
              <a:ext cx="953528" cy="127000"/>
              <a:chOff x="7878771" y="3979029"/>
              <a:chExt cx="953528" cy="12700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947339-E306-8C68-56A0-E077E06431C4}"/>
                  </a:ext>
                </a:extLst>
              </p:cNvPr>
              <p:cNvSpPr txBox="1"/>
              <p:nvPr/>
            </p:nvSpPr>
            <p:spPr>
              <a:xfrm>
                <a:off x="8044276" y="3991768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Pas commencé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780C758-EA95-3C64-CE8F-2B9047803D77}"/>
                  </a:ext>
                </a:extLst>
              </p:cNvPr>
              <p:cNvGrpSpPr/>
              <p:nvPr/>
            </p:nvGrpSpPr>
            <p:grpSpPr>
              <a:xfrm>
                <a:off x="7878771" y="3979029"/>
                <a:ext cx="127000" cy="127000"/>
                <a:chOff x="4419600" y="2413000"/>
                <a:chExt cx="317500" cy="31750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8851117-D80B-695D-83EC-7A459706FD1E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Partial Circle 46" hidden="1">
                  <a:extLst>
                    <a:ext uri="{FF2B5EF4-FFF2-40B4-BE49-F238E27FC236}">
                      <a16:creationId xmlns:a16="http://schemas.microsoft.com/office/drawing/2014/main" id="{85B8AE21-2101-C8D0-92E8-E98C573095CD}"/>
                    </a:ext>
                  </a:extLst>
                </p:cNvPr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56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66553C48-DE3C-D81E-84EA-3FA58082A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031166"/>
              </p:ext>
            </p:extLst>
          </p:nvPr>
        </p:nvGraphicFramePr>
        <p:xfrm>
          <a:off x="5006258" y="1689101"/>
          <a:ext cx="4610100" cy="34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Adding a “so-what”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Click on Insert &gt; Usual Blocks &gt; “</a:t>
            </a:r>
            <a:r>
              <a:rPr lang="en-US" sz="1200" b="1" dirty="0"/>
              <a:t>As a result (double chevrons)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Click on Insert &gt; Shapes &gt; “</a:t>
            </a:r>
            <a:r>
              <a:rPr lang="en-US" sz="1200" b="1" dirty="0"/>
              <a:t>Titled Box</a:t>
            </a:r>
            <a:r>
              <a:rPr lang="en-US" sz="12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2A5F-24B0-F866-5D8D-1B32E2387C4C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complete this slide </a:t>
            </a:r>
            <a:r>
              <a:rPr lang="en-US" sz="1200" dirty="0"/>
              <a:t>(4/5)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73844-97A0-AF00-A4FE-C73EDB5A2743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3 – Blocks, shapes and others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A2A40C-CD12-CC51-BE01-B5B882C6E8B7}"/>
              </a:ext>
            </a:extLst>
          </p:cNvPr>
          <p:cNvGrpSpPr/>
          <p:nvPr/>
        </p:nvGrpSpPr>
        <p:grpSpPr>
          <a:xfrm>
            <a:off x="11079712" y="940644"/>
            <a:ext cx="953529" cy="133200"/>
            <a:chOff x="7760376" y="270019"/>
            <a:chExt cx="953529" cy="1332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84C25D-C218-7212-AC88-E5CC7C34A7B0}"/>
                </a:ext>
              </a:extLst>
            </p:cNvPr>
            <p:cNvSpPr txBox="1"/>
            <p:nvPr/>
          </p:nvSpPr>
          <p:spPr>
            <a:xfrm>
              <a:off x="7925882" y="282758"/>
              <a:ext cx="7880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1193860" eaLnBrk="1" hangingPunct="1">
                <a:buClr>
                  <a:schemeClr val="tx2"/>
                </a:buClr>
                <a:defRPr baseline="0">
                  <a:latin typeface="+mn-lt"/>
                  <a:sym typeface="+mn-lt"/>
                </a:defRPr>
              </a:lvl1pPr>
              <a:lvl2pPr marL="180000" lvl="1" indent="-180000" defTabSz="119386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+mn-lt"/>
                </a:defRPr>
              </a:lvl2pPr>
              <a:lvl3pPr marL="360000" lvl="2" indent="-180000" defTabSz="119386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+mn-lt"/>
                </a:defRPr>
              </a:lvl3pPr>
              <a:lvl4pPr marL="540000" lvl="3" indent="-180000" defTabSz="119386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  <a:sym typeface="+mn-lt"/>
                </a:defRPr>
              </a:lvl4pPr>
              <a:lvl5pPr marL="720000" lvl="4" indent="-180000" defTabSz="119386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fr-FR" sz="700" dirty="0"/>
                <a:t>2014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F0F070-9A7F-B942-B683-F60347C79AB7}"/>
                </a:ext>
              </a:extLst>
            </p:cNvPr>
            <p:cNvSpPr/>
            <p:nvPr/>
          </p:nvSpPr>
          <p:spPr>
            <a:xfrm>
              <a:off x="7760376" y="270019"/>
              <a:ext cx="133200" cy="133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CE30A4-D6A6-0ED0-99E0-0535375877CC}"/>
              </a:ext>
            </a:extLst>
          </p:cNvPr>
          <p:cNvGrpSpPr/>
          <p:nvPr/>
        </p:nvGrpSpPr>
        <p:grpSpPr>
          <a:xfrm>
            <a:off x="11079712" y="1103774"/>
            <a:ext cx="953529" cy="133200"/>
            <a:chOff x="7760376" y="496034"/>
            <a:chExt cx="953529" cy="1332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FD9503-2E2C-CE53-E05C-E3B8CD2F1D36}"/>
                </a:ext>
              </a:extLst>
            </p:cNvPr>
            <p:cNvSpPr txBox="1"/>
            <p:nvPr/>
          </p:nvSpPr>
          <p:spPr>
            <a:xfrm>
              <a:off x="7925882" y="508773"/>
              <a:ext cx="7880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1193860" eaLnBrk="1" hangingPunct="1">
                <a:buClr>
                  <a:schemeClr val="tx2"/>
                </a:buClr>
                <a:defRPr baseline="0">
                  <a:latin typeface="+mn-lt"/>
                  <a:sym typeface="+mn-lt"/>
                </a:defRPr>
              </a:lvl1pPr>
              <a:lvl2pPr marL="180000" lvl="1" indent="-180000" defTabSz="119386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+mn-lt"/>
                </a:defRPr>
              </a:lvl2pPr>
              <a:lvl3pPr marL="360000" lvl="2" indent="-180000" defTabSz="119386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+mn-lt"/>
                </a:defRPr>
              </a:lvl3pPr>
              <a:lvl4pPr marL="540000" lvl="3" indent="-180000" defTabSz="119386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  <a:sym typeface="+mn-lt"/>
                </a:defRPr>
              </a:lvl4pPr>
              <a:lvl5pPr marL="720000" lvl="4" indent="-180000" defTabSz="119386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fr-FR" sz="700" dirty="0"/>
                <a:t>2019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EE4566-3383-69A1-2348-917D00CF0B92}"/>
                </a:ext>
              </a:extLst>
            </p:cNvPr>
            <p:cNvSpPr/>
            <p:nvPr/>
          </p:nvSpPr>
          <p:spPr>
            <a:xfrm>
              <a:off x="7760376" y="496034"/>
              <a:ext cx="133200" cy="1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grpSp>
        <p:nvGrpSpPr>
          <p:cNvPr id="10" name="moonLegend">
            <a:extLst>
              <a:ext uri="{FF2B5EF4-FFF2-40B4-BE49-F238E27FC236}">
                <a16:creationId xmlns:a16="http://schemas.microsoft.com/office/drawing/2014/main" id="{CCB47295-56D3-7A75-AD9A-A326E70F0503}"/>
              </a:ext>
            </a:extLst>
          </p:cNvPr>
          <p:cNvGrpSpPr/>
          <p:nvPr/>
        </p:nvGrpSpPr>
        <p:grpSpPr>
          <a:xfrm>
            <a:off x="11079712" y="138499"/>
            <a:ext cx="958300" cy="613529"/>
            <a:chOff x="7874000" y="3492500"/>
            <a:chExt cx="958300" cy="6135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2F544D-441F-B94E-0FD7-9539EBF0E3B8}"/>
                </a:ext>
              </a:extLst>
            </p:cNvPr>
            <p:cNvGrpSpPr/>
            <p:nvPr/>
          </p:nvGrpSpPr>
          <p:grpSpPr>
            <a:xfrm>
              <a:off x="7874000" y="3492500"/>
              <a:ext cx="958300" cy="127000"/>
              <a:chOff x="7874000" y="3492500"/>
              <a:chExt cx="958300" cy="12700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187045-B3D1-8D67-9715-81852777BD1A}"/>
                  </a:ext>
                </a:extLst>
              </p:cNvPr>
              <p:cNvSpPr txBox="1"/>
              <p:nvPr/>
            </p:nvSpPr>
            <p:spPr>
              <a:xfrm>
                <a:off x="8044277" y="350237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Terminé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EE203B0-9560-2C29-A828-9F857C98C087}"/>
                  </a:ext>
                </a:extLst>
              </p:cNvPr>
              <p:cNvGrpSpPr/>
              <p:nvPr/>
            </p:nvGrpSpPr>
            <p:grpSpPr>
              <a:xfrm>
                <a:off x="7874000" y="3492500"/>
                <a:ext cx="127000" cy="127000"/>
                <a:chOff x="4419600" y="2413000"/>
                <a:chExt cx="317500" cy="31750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6702F8A-5078-0523-8EE8-B70A11146AA6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Partial Circle 43">
                  <a:extLst>
                    <a:ext uri="{FF2B5EF4-FFF2-40B4-BE49-F238E27FC236}">
                      <a16:creationId xmlns:a16="http://schemas.microsoft.com/office/drawing/2014/main" id="{D93D349F-123A-3CBD-A30F-7CD5C3CA39E6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60B63F-81DB-CB2F-5CEC-92546488DC44}"/>
                </a:ext>
              </a:extLst>
            </p:cNvPr>
            <p:cNvGrpSpPr/>
            <p:nvPr/>
          </p:nvGrpSpPr>
          <p:grpSpPr>
            <a:xfrm>
              <a:off x="7878771" y="3652770"/>
              <a:ext cx="953529" cy="127000"/>
              <a:chOff x="7878771" y="3652770"/>
              <a:chExt cx="953529" cy="12700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C3101A-2411-E73C-D01D-553DD3C524DA}"/>
                  </a:ext>
                </a:extLst>
              </p:cNvPr>
              <p:cNvSpPr txBox="1"/>
              <p:nvPr/>
            </p:nvSpPr>
            <p:spPr>
              <a:xfrm>
                <a:off x="8044277" y="366550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Bien avancé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3C37E96-8610-EAD6-16E9-23E404887E4B}"/>
                  </a:ext>
                </a:extLst>
              </p:cNvPr>
              <p:cNvGrpSpPr/>
              <p:nvPr/>
            </p:nvGrpSpPr>
            <p:grpSpPr>
              <a:xfrm>
                <a:off x="7878771" y="3652770"/>
                <a:ext cx="127000" cy="127000"/>
                <a:chOff x="4419600" y="2413000"/>
                <a:chExt cx="317500" cy="31750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FA50863-92A7-1F43-5575-B3E2E433CC1A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Partial Circle 39">
                  <a:extLst>
                    <a:ext uri="{FF2B5EF4-FFF2-40B4-BE49-F238E27FC236}">
                      <a16:creationId xmlns:a16="http://schemas.microsoft.com/office/drawing/2014/main" id="{FA8EDAAF-AF20-2EE4-7530-2AC097F5CEDB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08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15040C-560D-72E3-06C9-F8515844D6B5}"/>
                </a:ext>
              </a:extLst>
            </p:cNvPr>
            <p:cNvGrpSpPr/>
            <p:nvPr/>
          </p:nvGrpSpPr>
          <p:grpSpPr>
            <a:xfrm>
              <a:off x="7878771" y="3815900"/>
              <a:ext cx="953528" cy="127000"/>
              <a:chOff x="7878771" y="3815900"/>
              <a:chExt cx="953528" cy="1270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CE4A8D-153C-24EB-0CDB-0725E6D8AFC2}"/>
                  </a:ext>
                </a:extLst>
              </p:cNvPr>
              <p:cNvSpPr txBox="1"/>
              <p:nvPr/>
            </p:nvSpPr>
            <p:spPr>
              <a:xfrm>
                <a:off x="8044276" y="382863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Entamé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65EEE82-C095-0284-C3BD-A59D185338F0}"/>
                  </a:ext>
                </a:extLst>
              </p:cNvPr>
              <p:cNvGrpSpPr/>
              <p:nvPr/>
            </p:nvGrpSpPr>
            <p:grpSpPr>
              <a:xfrm>
                <a:off x="7878771" y="3815900"/>
                <a:ext cx="127000" cy="127000"/>
                <a:chOff x="4419600" y="2413000"/>
                <a:chExt cx="317500" cy="3175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522D7AD-D5A6-A71C-FD0B-14CBB2B3DE18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Partial Circle 35">
                  <a:extLst>
                    <a:ext uri="{FF2B5EF4-FFF2-40B4-BE49-F238E27FC236}">
                      <a16:creationId xmlns:a16="http://schemas.microsoft.com/office/drawing/2014/main" id="{F23C6671-2569-A900-4C03-DF1251B8C96E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54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35D3DDD-475D-E8F0-EA28-AE8D89896FF3}"/>
                </a:ext>
              </a:extLst>
            </p:cNvPr>
            <p:cNvGrpSpPr/>
            <p:nvPr/>
          </p:nvGrpSpPr>
          <p:grpSpPr>
            <a:xfrm>
              <a:off x="7878771" y="3979029"/>
              <a:ext cx="953528" cy="127000"/>
              <a:chOff x="7878771" y="3979029"/>
              <a:chExt cx="953528" cy="12700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FFD93F-F7CE-0FB9-4BC8-2698FA3119ED}"/>
                  </a:ext>
                </a:extLst>
              </p:cNvPr>
              <p:cNvSpPr txBox="1"/>
              <p:nvPr/>
            </p:nvSpPr>
            <p:spPr>
              <a:xfrm>
                <a:off x="8044276" y="3991768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Pas commencé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9D88B6F-EC36-2B62-2113-81693F31D32D}"/>
                  </a:ext>
                </a:extLst>
              </p:cNvPr>
              <p:cNvGrpSpPr/>
              <p:nvPr/>
            </p:nvGrpSpPr>
            <p:grpSpPr>
              <a:xfrm>
                <a:off x="7878771" y="3979029"/>
                <a:ext cx="127000" cy="127000"/>
                <a:chOff x="4419600" y="2413000"/>
                <a:chExt cx="317500" cy="3175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0B117A5-04AD-FEE8-6CD5-E22BABFE1145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Partial Circle 20" hidden="1">
                  <a:extLst>
                    <a:ext uri="{FF2B5EF4-FFF2-40B4-BE49-F238E27FC236}">
                      <a16:creationId xmlns:a16="http://schemas.microsoft.com/office/drawing/2014/main" id="{BFBDBF62-4AB9-C1E2-0EA5-A17EF8FF6476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AA79C7-00A5-2DBA-8F33-7A153C2127E6}"/>
              </a:ext>
            </a:extLst>
          </p:cNvPr>
          <p:cNvGrpSpPr/>
          <p:nvPr/>
        </p:nvGrpSpPr>
        <p:grpSpPr>
          <a:xfrm>
            <a:off x="5006258" y="1158774"/>
            <a:ext cx="4610100" cy="494766"/>
            <a:chOff x="3889284" y="1710635"/>
            <a:chExt cx="4511766" cy="49476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6CBAAF3-FC2E-EA5E-8E27-569D38441380}"/>
                </a:ext>
              </a:extLst>
            </p:cNvPr>
            <p:cNvSpPr/>
            <p:nvPr/>
          </p:nvSpPr>
          <p:spPr>
            <a:xfrm>
              <a:off x="3889284" y="1710635"/>
              <a:ext cx="4511764" cy="446276"/>
            </a:xfrm>
            <a:prstGeom prst="rect">
              <a:avLst/>
            </a:prstGeom>
            <a:noFill/>
            <a:ln w="12700" cap="flat">
              <a:noFill/>
              <a:prstDash val="solid"/>
              <a:miter lim="400000"/>
            </a:ln>
            <a:effectLst/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0" cap="flat">
                  <a:solidFill>
                    <a:schemeClr val="tx2"/>
                  </a:solidFill>
                  <a:prstDash val="solid"/>
                  <a:miter lim="400000"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b">
              <a:spAutoFit/>
            </a:bodyPr>
            <a:lstStyle/>
            <a:p>
              <a:pPr marL="0" marR="0" indent="0" defTabSz="58420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Unicorn density, selected European countries</a:t>
              </a:r>
            </a:p>
            <a:p>
              <a:pPr marL="0" marR="0" indent="0" defTabSz="58420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[# per </a:t>
              </a:r>
              <a:r>
                <a:rPr kumimoji="0" lang="en-US" sz="1200" i="0" u="none" strike="noStrike" cap="none" spc="0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sqkm</a:t>
              </a:r>
              <a:r>
                <a:rPr kumimoji="0" lang="en-US" sz="120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of forest]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208B90B-6599-B44D-60EB-031EEACDC3EF}"/>
                </a:ext>
              </a:extLst>
            </p:cNvPr>
            <p:cNvCxnSpPr/>
            <p:nvPr/>
          </p:nvCxnSpPr>
          <p:spPr>
            <a:xfrm>
              <a:off x="3889287" y="2205401"/>
              <a:ext cx="4511763" cy="0"/>
            </a:xfrm>
            <a:prstGeom prst="straightConnector1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id="{70DEFFD7-2DFA-2151-04CC-4A23018C99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46043" y="5203516"/>
            <a:ext cx="275283" cy="27528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DE2028BE-0622-0EBA-4257-70A668316DE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23371" y="5203516"/>
            <a:ext cx="275283" cy="27528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A0755E2-D69F-DDE2-C4E4-6E6DD041A6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00699" y="5203516"/>
            <a:ext cx="275283" cy="275283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1E74241E-9AB6-B87C-948F-4CDBD0E260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778026" y="5203516"/>
            <a:ext cx="275283" cy="275283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C017ACE-94FD-8B51-28FC-0385310B1981}"/>
              </a:ext>
            </a:extLst>
          </p:cNvPr>
          <p:cNvSpPr/>
          <p:nvPr/>
        </p:nvSpPr>
        <p:spPr>
          <a:xfrm>
            <a:off x="3657600" y="5665612"/>
            <a:ext cx="1007345" cy="566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Ecosystem maturity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F52920-9EC8-AB42-B533-49934070E6CD}"/>
              </a:ext>
            </a:extLst>
          </p:cNvPr>
          <p:cNvSpPr/>
          <p:nvPr/>
        </p:nvSpPr>
        <p:spPr>
          <a:xfrm>
            <a:off x="3657600" y="1686245"/>
            <a:ext cx="1007345" cy="3792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Unicorn counts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AF076A-89AA-787B-9984-7E783F4E83C9}"/>
              </a:ext>
            </a:extLst>
          </p:cNvPr>
          <p:cNvGrpSpPr/>
          <p:nvPr/>
        </p:nvGrpSpPr>
        <p:grpSpPr>
          <a:xfrm>
            <a:off x="5524934" y="5790210"/>
            <a:ext cx="317500" cy="317500"/>
            <a:chOff x="5943600" y="3276600"/>
            <a:chExt cx="317500" cy="3175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D08145-AAF6-456E-ED19-8C528FCDB5A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Partial Circle 76">
              <a:extLst>
                <a:ext uri="{FF2B5EF4-FFF2-40B4-BE49-F238E27FC236}">
                  <a16:creationId xmlns:a16="http://schemas.microsoft.com/office/drawing/2014/main" id="{60C25884-443C-888D-4D6E-F9ED5307D52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DA67C7B-764B-A99D-DD51-377FFC953175}"/>
              </a:ext>
            </a:extLst>
          </p:cNvPr>
          <p:cNvGrpSpPr/>
          <p:nvPr/>
        </p:nvGrpSpPr>
        <p:grpSpPr>
          <a:xfrm>
            <a:off x="6603761" y="5790210"/>
            <a:ext cx="317500" cy="317500"/>
            <a:chOff x="5943600" y="3276600"/>
            <a:chExt cx="317500" cy="3175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7FB73E7-998A-235E-DC4E-CF9C314E1DB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Partial Circle 79">
              <a:extLst>
                <a:ext uri="{FF2B5EF4-FFF2-40B4-BE49-F238E27FC236}">
                  <a16:creationId xmlns:a16="http://schemas.microsoft.com/office/drawing/2014/main" id="{67F90BBF-9020-65EB-6CAD-1192B969551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540000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9CC46D-07A8-3848-EF57-140DAD10981D}"/>
              </a:ext>
            </a:extLst>
          </p:cNvPr>
          <p:cNvGrpSpPr/>
          <p:nvPr/>
        </p:nvGrpSpPr>
        <p:grpSpPr>
          <a:xfrm>
            <a:off x="7682588" y="5790210"/>
            <a:ext cx="317500" cy="317500"/>
            <a:chOff x="5943600" y="3276600"/>
            <a:chExt cx="317500" cy="3175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872FCF-D9C1-1DF8-8B69-53DF939A371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Partial Circle 82">
              <a:extLst>
                <a:ext uri="{FF2B5EF4-FFF2-40B4-BE49-F238E27FC236}">
                  <a16:creationId xmlns:a16="http://schemas.microsoft.com/office/drawing/2014/main" id="{F1629EBF-1E27-9B12-D104-842C2A2673A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1080000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B610233-FF39-7F34-89FD-E3BDE5B32936}"/>
              </a:ext>
            </a:extLst>
          </p:cNvPr>
          <p:cNvGrpSpPr/>
          <p:nvPr/>
        </p:nvGrpSpPr>
        <p:grpSpPr>
          <a:xfrm>
            <a:off x="8761414" y="5790210"/>
            <a:ext cx="317500" cy="317500"/>
            <a:chOff x="5943600" y="3276600"/>
            <a:chExt cx="317500" cy="3175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4F00D48-0F18-3E2B-A26D-60F3E13C7A6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Partial Circle 85">
              <a:extLst>
                <a:ext uri="{FF2B5EF4-FFF2-40B4-BE49-F238E27FC236}">
                  <a16:creationId xmlns:a16="http://schemas.microsoft.com/office/drawing/2014/main" id="{EDE20364-7562-542E-C7C8-1E0DFC3A5C1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55A2836-1F94-662A-8FB9-B94EE865145A}"/>
              </a:ext>
            </a:extLst>
          </p:cNvPr>
          <p:cNvGrpSpPr/>
          <p:nvPr/>
        </p:nvGrpSpPr>
        <p:grpSpPr>
          <a:xfrm>
            <a:off x="6507056" y="1980577"/>
            <a:ext cx="453533" cy="1037926"/>
            <a:chOff x="6310313" y="3192228"/>
            <a:chExt cx="843579" cy="1037926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C1D08C-76BA-4DC4-D966-2D093FEC0336}"/>
                </a:ext>
              </a:extLst>
            </p:cNvPr>
            <p:cNvCxnSpPr/>
            <p:nvPr/>
          </p:nvCxnSpPr>
          <p:spPr>
            <a:xfrm>
              <a:off x="6310313" y="3192228"/>
              <a:ext cx="8435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1C3114-B33C-8AFE-B6D4-9754D8C1B05C}"/>
                </a:ext>
              </a:extLst>
            </p:cNvPr>
            <p:cNvCxnSpPr>
              <a:cxnSpLocks/>
            </p:cNvCxnSpPr>
            <p:nvPr/>
          </p:nvCxnSpPr>
          <p:spPr>
            <a:xfrm>
              <a:off x="6310313" y="3192228"/>
              <a:ext cx="0" cy="1037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B32C81D-85FC-C5CC-BEB2-E038754E52DD}"/>
                </a:ext>
              </a:extLst>
            </p:cNvPr>
            <p:cNvCxnSpPr/>
            <p:nvPr/>
          </p:nvCxnSpPr>
          <p:spPr>
            <a:xfrm>
              <a:off x="7153892" y="3192228"/>
              <a:ext cx="0" cy="30777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0FD2FC88-A649-0EC5-7ED2-C67507D061E0}"/>
              </a:ext>
            </a:extLst>
          </p:cNvPr>
          <p:cNvSpPr/>
          <p:nvPr/>
        </p:nvSpPr>
        <p:spPr>
          <a:xfrm>
            <a:off x="6526748" y="1867791"/>
            <a:ext cx="420597" cy="231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+40%</a:t>
            </a:r>
          </a:p>
        </p:txBody>
      </p:sp>
    </p:spTree>
    <p:extLst>
      <p:ext uri="{BB962C8B-B14F-4D97-AF65-F5344CB8AC3E}">
        <p14:creationId xmlns:p14="http://schemas.microsoft.com/office/powerpoint/2010/main" val="422858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03B001CD-42D8-8AFE-28D2-3646BD6DA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031166"/>
              </p:ext>
            </p:extLst>
          </p:nvPr>
        </p:nvGraphicFramePr>
        <p:xfrm>
          <a:off x="5006258" y="1689101"/>
          <a:ext cx="4610100" cy="34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We’re all done for this slide!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2A5F-24B0-F866-5D8D-1B32E2387C4C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complete this slide </a:t>
            </a:r>
            <a:r>
              <a:rPr lang="en-US" sz="1200" dirty="0"/>
              <a:t>(5/5)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1D88BB-CC45-280B-0AC9-DA6CF4000ACB}"/>
              </a:ext>
            </a:extLst>
          </p:cNvPr>
          <p:cNvSpPr/>
          <p:nvPr/>
        </p:nvSpPr>
        <p:spPr>
          <a:xfrm>
            <a:off x="10028903" y="1776895"/>
            <a:ext cx="1867822" cy="320087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Mixed trend of unicorn density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 the </a:t>
            </a:r>
            <a:r>
              <a:rPr lang="en-US" sz="1100" b="1" dirty="0">
                <a:solidFill>
                  <a:srgbClr val="196B24"/>
                </a:solidFill>
              </a:rPr>
              <a:t>UK</a:t>
            </a:r>
            <a:r>
              <a:rPr lang="en-US" sz="1100" dirty="0">
                <a:solidFill>
                  <a:schemeClr val="tx1"/>
                </a:solidFill>
              </a:rPr>
              <a:t> and in </a:t>
            </a:r>
            <a:r>
              <a:rPr lang="en-US" sz="1100" b="1" dirty="0">
                <a:solidFill>
                  <a:srgbClr val="196B24"/>
                </a:solidFill>
              </a:rPr>
              <a:t>Belgium</a:t>
            </a:r>
            <a:r>
              <a:rPr lang="en-US" sz="1100" dirty="0">
                <a:solidFill>
                  <a:schemeClr val="tx1"/>
                </a:solidFill>
              </a:rPr>
              <a:t>, the number of unicorns fell because of the 2024 economic landscape (i.e., higher interest rates)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 </a:t>
            </a:r>
            <a:r>
              <a:rPr lang="en-US" sz="1100" b="1" dirty="0">
                <a:solidFill>
                  <a:srgbClr val="196B24"/>
                </a:solidFill>
              </a:rPr>
              <a:t>Germany</a:t>
            </a:r>
            <a:r>
              <a:rPr lang="en-US" sz="1100" dirty="0">
                <a:solidFill>
                  <a:schemeClr val="tx1"/>
                </a:solidFill>
              </a:rPr>
              <a:t>,  forest surface fell significantly, improving the ratio of unicorns per km² of forest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In the </a:t>
            </a:r>
            <a:r>
              <a:rPr lang="en-US" sz="1100" b="1" dirty="0">
                <a:solidFill>
                  <a:srgbClr val="196B24"/>
                </a:solidFill>
              </a:rPr>
              <a:t>Netherlands</a:t>
            </a:r>
            <a:r>
              <a:rPr lang="en-US" sz="1100" dirty="0">
                <a:solidFill>
                  <a:schemeClr val="tx1"/>
                </a:solidFill>
              </a:rPr>
              <a:t>, 5 new unicorns were spotted between 2019 and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4860CF-896F-226E-5C91-FFF55376A12D}"/>
              </a:ext>
            </a:extLst>
          </p:cNvPr>
          <p:cNvSpPr/>
          <p:nvPr/>
        </p:nvSpPr>
        <p:spPr>
          <a:xfrm>
            <a:off x="10028903" y="1512400"/>
            <a:ext cx="1867822" cy="26449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bg1"/>
                </a:solidFill>
              </a:rPr>
              <a:t>Takeaway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AEE551-D5EF-1AED-B393-88B9708E8E7D}"/>
              </a:ext>
            </a:extLst>
          </p:cNvPr>
          <p:cNvGrpSpPr/>
          <p:nvPr/>
        </p:nvGrpSpPr>
        <p:grpSpPr>
          <a:xfrm>
            <a:off x="9486133" y="3704419"/>
            <a:ext cx="304800" cy="304800"/>
            <a:chOff x="0" y="0"/>
            <a:chExt cx="203200" cy="203200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95019AEB-1132-A024-75A8-77F68912B9C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0" y="25400"/>
              <a:ext cx="101600" cy="15240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38267C13-F85D-1A7C-28C8-7BBF566790E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500" y="0"/>
              <a:ext cx="139700" cy="2032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notes">
            <a:extLst>
              <a:ext uri="{FF2B5EF4-FFF2-40B4-BE49-F238E27FC236}">
                <a16:creationId xmlns:a16="http://schemas.microsoft.com/office/drawing/2014/main" id="{8FA03A45-D3CC-E21B-F30F-545E7FF2A255}"/>
              </a:ext>
            </a:extLst>
          </p:cNvPr>
          <p:cNvSpPr txBox="1">
            <a:spLocks/>
          </p:cNvSpPr>
          <p:nvPr/>
        </p:nvSpPr>
        <p:spPr>
          <a:xfrm>
            <a:off x="475941" y="3375139"/>
            <a:ext cx="11240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6C50B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FB657-8590-1127-11B8-9DE6075CCBAB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3 – Blocks, shapes and others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B04913-4511-5B6B-9ABC-DCC6EB7F93AD}"/>
              </a:ext>
            </a:extLst>
          </p:cNvPr>
          <p:cNvGrpSpPr/>
          <p:nvPr/>
        </p:nvGrpSpPr>
        <p:grpSpPr>
          <a:xfrm>
            <a:off x="11079712" y="940644"/>
            <a:ext cx="953529" cy="133200"/>
            <a:chOff x="7760376" y="270019"/>
            <a:chExt cx="953529" cy="1332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A1F07C-F500-25F2-84ED-D9FA3F5F2ADC}"/>
                </a:ext>
              </a:extLst>
            </p:cNvPr>
            <p:cNvSpPr txBox="1"/>
            <p:nvPr/>
          </p:nvSpPr>
          <p:spPr>
            <a:xfrm>
              <a:off x="7925882" y="282758"/>
              <a:ext cx="7880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1193860" eaLnBrk="1" hangingPunct="1">
                <a:buClr>
                  <a:schemeClr val="tx2"/>
                </a:buClr>
                <a:defRPr baseline="0">
                  <a:latin typeface="+mn-lt"/>
                  <a:sym typeface="+mn-lt"/>
                </a:defRPr>
              </a:lvl1pPr>
              <a:lvl2pPr marL="180000" lvl="1" indent="-180000" defTabSz="119386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+mn-lt"/>
                </a:defRPr>
              </a:lvl2pPr>
              <a:lvl3pPr marL="360000" lvl="2" indent="-180000" defTabSz="119386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+mn-lt"/>
                </a:defRPr>
              </a:lvl3pPr>
              <a:lvl4pPr marL="540000" lvl="3" indent="-180000" defTabSz="119386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  <a:sym typeface="+mn-lt"/>
                </a:defRPr>
              </a:lvl4pPr>
              <a:lvl5pPr marL="720000" lvl="4" indent="-180000" defTabSz="119386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fr-FR" sz="700" dirty="0"/>
                <a:t>2014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9B929B-ED83-DC50-1CAA-97A222986935}"/>
                </a:ext>
              </a:extLst>
            </p:cNvPr>
            <p:cNvSpPr/>
            <p:nvPr/>
          </p:nvSpPr>
          <p:spPr>
            <a:xfrm>
              <a:off x="7760376" y="270019"/>
              <a:ext cx="133200" cy="133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05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AEB268-7D7A-9096-3B3D-FA2E22A07EC0}"/>
              </a:ext>
            </a:extLst>
          </p:cNvPr>
          <p:cNvGrpSpPr/>
          <p:nvPr/>
        </p:nvGrpSpPr>
        <p:grpSpPr>
          <a:xfrm>
            <a:off x="11079712" y="1103774"/>
            <a:ext cx="953529" cy="133200"/>
            <a:chOff x="7760376" y="496034"/>
            <a:chExt cx="953529" cy="1332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73C025-F886-93D8-8468-1D5366B0472A}"/>
                </a:ext>
              </a:extLst>
            </p:cNvPr>
            <p:cNvSpPr txBox="1"/>
            <p:nvPr/>
          </p:nvSpPr>
          <p:spPr>
            <a:xfrm>
              <a:off x="7925882" y="508773"/>
              <a:ext cx="7880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1193860" eaLnBrk="1" hangingPunct="1">
                <a:buClr>
                  <a:schemeClr val="tx2"/>
                </a:buClr>
                <a:defRPr baseline="0">
                  <a:latin typeface="+mn-lt"/>
                  <a:sym typeface="+mn-lt"/>
                </a:defRPr>
              </a:lvl1pPr>
              <a:lvl2pPr marL="180000" lvl="1" indent="-180000" defTabSz="119386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sym typeface="+mn-lt"/>
                </a:defRPr>
              </a:lvl2pPr>
              <a:lvl3pPr marL="360000" lvl="2" indent="-180000" defTabSz="119386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sym typeface="+mn-lt"/>
                </a:defRPr>
              </a:lvl3pPr>
              <a:lvl4pPr marL="540000" lvl="3" indent="-180000" defTabSz="119386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  <a:sym typeface="+mn-lt"/>
                </a:defRPr>
              </a:lvl4pPr>
              <a:lvl5pPr marL="720000" lvl="4" indent="-180000" defTabSz="119386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sym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r>
                <a:rPr lang="fr-FR" sz="700" dirty="0"/>
                <a:t>2019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961A92-1E95-86E9-4EB3-6A12E041A94C}"/>
                </a:ext>
              </a:extLst>
            </p:cNvPr>
            <p:cNvSpPr/>
            <p:nvPr/>
          </p:nvSpPr>
          <p:spPr>
            <a:xfrm>
              <a:off x="7760376" y="496034"/>
              <a:ext cx="133200" cy="1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grpSp>
        <p:nvGrpSpPr>
          <p:cNvPr id="33" name="moonLegend">
            <a:extLst>
              <a:ext uri="{FF2B5EF4-FFF2-40B4-BE49-F238E27FC236}">
                <a16:creationId xmlns:a16="http://schemas.microsoft.com/office/drawing/2014/main" id="{8A65419C-55B3-D9E9-3677-2AE25D996C29}"/>
              </a:ext>
            </a:extLst>
          </p:cNvPr>
          <p:cNvGrpSpPr/>
          <p:nvPr/>
        </p:nvGrpSpPr>
        <p:grpSpPr>
          <a:xfrm>
            <a:off x="11079712" y="138499"/>
            <a:ext cx="958300" cy="613529"/>
            <a:chOff x="7874000" y="3492500"/>
            <a:chExt cx="958300" cy="61352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0B3C962-8A30-46AC-1CAE-5A0ACF63565E}"/>
                </a:ext>
              </a:extLst>
            </p:cNvPr>
            <p:cNvGrpSpPr/>
            <p:nvPr/>
          </p:nvGrpSpPr>
          <p:grpSpPr>
            <a:xfrm>
              <a:off x="7874000" y="3492500"/>
              <a:ext cx="958300" cy="127000"/>
              <a:chOff x="7874000" y="3492500"/>
              <a:chExt cx="958300" cy="12700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A394DB-1D71-9FEF-0E91-B2ACB2EB5894}"/>
                  </a:ext>
                </a:extLst>
              </p:cNvPr>
              <p:cNvSpPr txBox="1"/>
              <p:nvPr/>
            </p:nvSpPr>
            <p:spPr>
              <a:xfrm>
                <a:off x="8044277" y="350237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Terminé</a:t>
                </a: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A66B8D6-4D4D-24A2-085D-C1BD88457E0D}"/>
                  </a:ext>
                </a:extLst>
              </p:cNvPr>
              <p:cNvGrpSpPr/>
              <p:nvPr/>
            </p:nvGrpSpPr>
            <p:grpSpPr>
              <a:xfrm>
                <a:off x="7874000" y="3492500"/>
                <a:ext cx="127000" cy="127000"/>
                <a:chOff x="4419600" y="2413000"/>
                <a:chExt cx="317500" cy="31750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7BD64B49-F60E-5942-D967-6DCCD5F30930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Partial Circle 55">
                  <a:extLst>
                    <a:ext uri="{FF2B5EF4-FFF2-40B4-BE49-F238E27FC236}">
                      <a16:creationId xmlns:a16="http://schemas.microsoft.com/office/drawing/2014/main" id="{25F998EE-1344-134A-1D81-9C075E062AAD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0C9422-7AC2-6340-371B-F1C677EE090F}"/>
                </a:ext>
              </a:extLst>
            </p:cNvPr>
            <p:cNvGrpSpPr/>
            <p:nvPr/>
          </p:nvGrpSpPr>
          <p:grpSpPr>
            <a:xfrm>
              <a:off x="7878771" y="3652770"/>
              <a:ext cx="953529" cy="127000"/>
              <a:chOff x="7878771" y="3652770"/>
              <a:chExt cx="953529" cy="127000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0168AD6-1D0B-DC32-05FC-8705FE2A227C}"/>
                  </a:ext>
                </a:extLst>
              </p:cNvPr>
              <p:cNvSpPr txBox="1"/>
              <p:nvPr/>
            </p:nvSpPr>
            <p:spPr>
              <a:xfrm>
                <a:off x="8044277" y="366550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Bien avancé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1692A6A-CA7C-C2DA-2676-62FD670E67C4}"/>
                  </a:ext>
                </a:extLst>
              </p:cNvPr>
              <p:cNvGrpSpPr/>
              <p:nvPr/>
            </p:nvGrpSpPr>
            <p:grpSpPr>
              <a:xfrm>
                <a:off x="7878771" y="3652770"/>
                <a:ext cx="127000" cy="127000"/>
                <a:chOff x="4419600" y="2413000"/>
                <a:chExt cx="317500" cy="317500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95C55A6-DC2D-8997-4E0D-E7930A3773FA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Partial Circle 51">
                  <a:extLst>
                    <a:ext uri="{FF2B5EF4-FFF2-40B4-BE49-F238E27FC236}">
                      <a16:creationId xmlns:a16="http://schemas.microsoft.com/office/drawing/2014/main" id="{B35C9ACD-ADA9-5309-DE4A-675FFA04D39C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08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3A5B97D-975F-63B2-F8E0-CC4FA98E823E}"/>
                </a:ext>
              </a:extLst>
            </p:cNvPr>
            <p:cNvGrpSpPr/>
            <p:nvPr/>
          </p:nvGrpSpPr>
          <p:grpSpPr>
            <a:xfrm>
              <a:off x="7878771" y="3815900"/>
              <a:ext cx="953528" cy="127000"/>
              <a:chOff x="7878771" y="3815900"/>
              <a:chExt cx="953528" cy="12700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6CBE6A-1E61-A4CA-35EE-FBCD3EFE1E4F}"/>
                  </a:ext>
                </a:extLst>
              </p:cNvPr>
              <p:cNvSpPr txBox="1"/>
              <p:nvPr/>
            </p:nvSpPr>
            <p:spPr>
              <a:xfrm>
                <a:off x="8044276" y="3828639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Entamé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9A066D-D70D-99CD-7ED8-6A383EBD3EBD}"/>
                  </a:ext>
                </a:extLst>
              </p:cNvPr>
              <p:cNvGrpSpPr/>
              <p:nvPr/>
            </p:nvGrpSpPr>
            <p:grpSpPr>
              <a:xfrm>
                <a:off x="7878771" y="3815900"/>
                <a:ext cx="127000" cy="127000"/>
                <a:chOff x="4419600" y="2413000"/>
                <a:chExt cx="317500" cy="317500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8AD77D6-2137-836C-D384-B3074EB5B103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Partial Circle 47">
                  <a:extLst>
                    <a:ext uri="{FF2B5EF4-FFF2-40B4-BE49-F238E27FC236}">
                      <a16:creationId xmlns:a16="http://schemas.microsoft.com/office/drawing/2014/main" id="{EDFFB8E6-4518-5AF6-DB10-8D86F50064EF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54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7B0381-8122-495E-340F-554A3E760495}"/>
                </a:ext>
              </a:extLst>
            </p:cNvPr>
            <p:cNvGrpSpPr/>
            <p:nvPr/>
          </p:nvGrpSpPr>
          <p:grpSpPr>
            <a:xfrm>
              <a:off x="7878771" y="3979029"/>
              <a:ext cx="953528" cy="127000"/>
              <a:chOff x="7878771" y="3979029"/>
              <a:chExt cx="953528" cy="12700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2ACB4F-F511-F19C-0051-8C1E74233251}"/>
                  </a:ext>
                </a:extLst>
              </p:cNvPr>
              <p:cNvSpPr txBox="1"/>
              <p:nvPr/>
            </p:nvSpPr>
            <p:spPr>
              <a:xfrm>
                <a:off x="8044276" y="3991768"/>
                <a:ext cx="788023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1193860" eaLnBrk="1" hangingPunct="1">
                  <a:buClr>
                    <a:schemeClr val="tx2"/>
                  </a:buClr>
                  <a:defRPr baseline="0">
                    <a:latin typeface="+mn-lt"/>
                    <a:sym typeface="+mn-lt"/>
                  </a:defRPr>
                </a:lvl1pPr>
                <a:lvl2pPr marL="180000" lvl="1" indent="-180000" defTabSz="1193860" eaLnBrk="1" hangingPunct="1">
                  <a:buClr>
                    <a:schemeClr val="tx2"/>
                  </a:buClr>
                  <a:buSzPct val="125000"/>
                  <a:buFont typeface="Arial" pitchFamily="34" charset="0"/>
                  <a:buChar char="•"/>
                  <a:defRPr baseline="0">
                    <a:latin typeface="+mn-lt"/>
                    <a:sym typeface="+mn-lt"/>
                  </a:defRPr>
                </a:lvl2pPr>
                <a:lvl3pPr marL="360000" lvl="2" indent="-180000" defTabSz="119386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  <a:sym typeface="+mn-lt"/>
                  </a:defRPr>
                </a:lvl3pPr>
                <a:lvl4pPr marL="540000" lvl="3" indent="-180000" defTabSz="1193860" eaLnBrk="1" hangingPunct="1">
                  <a:buClr>
                    <a:schemeClr val="tx2"/>
                  </a:buClr>
                  <a:buSzPct val="120000"/>
                  <a:buFont typeface="Arial" pitchFamily="34" charset="0"/>
                  <a:buChar char="◦"/>
                  <a:defRPr baseline="0">
                    <a:latin typeface="+mn-lt"/>
                    <a:sym typeface="+mn-lt"/>
                  </a:defRPr>
                </a:lvl4pPr>
                <a:lvl5pPr marL="720000" lvl="4" indent="-180000" defTabSz="119386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  <a:sym typeface="+mn-lt"/>
                  </a:defRPr>
                </a:lvl5pPr>
                <a:lvl6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6pPr>
                <a:lvl7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7pPr>
                <a:lvl8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8pPr>
                <a:lvl9pPr marL="999794" indent="-173575" defTabSz="119386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2133" baseline="0">
                    <a:latin typeface="+mn-lt"/>
                  </a:defRPr>
                </a:lvl9pPr>
              </a:lstStyle>
              <a:p>
                <a:r>
                  <a:rPr lang="fr-FR" sz="700" dirty="0"/>
                  <a:t>Pas commencé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4991082-C32A-45D9-7B9A-6B8073B42EA7}"/>
                  </a:ext>
                </a:extLst>
              </p:cNvPr>
              <p:cNvGrpSpPr/>
              <p:nvPr/>
            </p:nvGrpSpPr>
            <p:grpSpPr>
              <a:xfrm>
                <a:off x="7878771" y="3979029"/>
                <a:ext cx="127000" cy="127000"/>
                <a:chOff x="4419600" y="2413000"/>
                <a:chExt cx="317500" cy="31750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262CF83-6E2A-6F99-ADA7-06B09B0AE48D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Partial Circle 43" hidden="1">
                  <a:extLst>
                    <a:ext uri="{FF2B5EF4-FFF2-40B4-BE49-F238E27FC236}">
                      <a16:creationId xmlns:a16="http://schemas.microsoft.com/office/drawing/2014/main" id="{ADA9C952-13D7-BB9F-9C06-50B9EA49E90B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4419600" y="2413000"/>
                  <a:ext cx="317500" cy="317500"/>
                </a:xfrm>
                <a:prstGeom prst="pie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DD6B9E-F021-76A2-12C6-A1143AA81D70}"/>
              </a:ext>
            </a:extLst>
          </p:cNvPr>
          <p:cNvGrpSpPr/>
          <p:nvPr/>
        </p:nvGrpSpPr>
        <p:grpSpPr>
          <a:xfrm>
            <a:off x="5006258" y="1158774"/>
            <a:ext cx="4610100" cy="494766"/>
            <a:chOff x="3889284" y="1710635"/>
            <a:chExt cx="4511766" cy="49476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160FE97-B3A7-824F-D3BD-FBB528F6ACFB}"/>
                </a:ext>
              </a:extLst>
            </p:cNvPr>
            <p:cNvSpPr/>
            <p:nvPr/>
          </p:nvSpPr>
          <p:spPr>
            <a:xfrm>
              <a:off x="3889284" y="1710635"/>
              <a:ext cx="4511764" cy="446276"/>
            </a:xfrm>
            <a:prstGeom prst="rect">
              <a:avLst/>
            </a:prstGeom>
            <a:noFill/>
            <a:ln w="12700" cap="flat">
              <a:noFill/>
              <a:prstDash val="solid"/>
              <a:miter lim="400000"/>
            </a:ln>
            <a:effectLst/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0" cap="flat">
                  <a:solidFill>
                    <a:schemeClr val="tx2"/>
                  </a:solidFill>
                  <a:prstDash val="solid"/>
                  <a:miter lim="400000"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b">
              <a:spAutoFit/>
            </a:bodyPr>
            <a:lstStyle/>
            <a:p>
              <a:pPr marL="0" marR="0" indent="0" defTabSz="58420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Unicorn density, selected European countries</a:t>
              </a:r>
            </a:p>
            <a:p>
              <a:pPr marL="0" marR="0" indent="0" defTabSz="58420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[# per </a:t>
              </a:r>
              <a:r>
                <a:rPr kumimoji="0" lang="en-US" sz="1200" i="0" u="none" strike="noStrike" cap="none" spc="0" normalizeH="0" baseline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sqkm</a:t>
              </a:r>
              <a:r>
                <a:rPr kumimoji="0" lang="en-US" sz="120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rPr>
                <a:t> of forest]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525C1BB-8C9B-EB6E-C44C-66827844A140}"/>
                </a:ext>
              </a:extLst>
            </p:cNvPr>
            <p:cNvCxnSpPr/>
            <p:nvPr/>
          </p:nvCxnSpPr>
          <p:spPr>
            <a:xfrm>
              <a:off x="3889287" y="2205401"/>
              <a:ext cx="4511763" cy="0"/>
            </a:xfrm>
            <a:prstGeom prst="straightConnector1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1C1AA6CB-A90B-BC86-8F71-ED7F91E37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46043" y="5203516"/>
            <a:ext cx="275283" cy="27528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9CA9F993-BAAE-C6C5-4DBE-CD1558E89A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23371" y="5203516"/>
            <a:ext cx="275283" cy="27528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2F3E4064-841A-8108-FF18-9A569BE9BBF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00699" y="5203516"/>
            <a:ext cx="275283" cy="27528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5347F4B-0B65-5661-5E32-F04339AC7BC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778026" y="5203516"/>
            <a:ext cx="275283" cy="2752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14D3524D-CBAC-C791-BFDF-8F0269466561}"/>
              </a:ext>
            </a:extLst>
          </p:cNvPr>
          <p:cNvSpPr/>
          <p:nvPr/>
        </p:nvSpPr>
        <p:spPr>
          <a:xfrm>
            <a:off x="3657600" y="5665612"/>
            <a:ext cx="1007345" cy="566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Ecosystem maturity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6A7E29-EAF2-20BD-054C-5AA4620008E9}"/>
              </a:ext>
            </a:extLst>
          </p:cNvPr>
          <p:cNvSpPr/>
          <p:nvPr/>
        </p:nvSpPr>
        <p:spPr>
          <a:xfrm>
            <a:off x="3657600" y="1686245"/>
            <a:ext cx="1007345" cy="3792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Unicorn counts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6FEA58-94B7-80C0-CB71-F332C1C48E1C}"/>
              </a:ext>
            </a:extLst>
          </p:cNvPr>
          <p:cNvGrpSpPr/>
          <p:nvPr/>
        </p:nvGrpSpPr>
        <p:grpSpPr>
          <a:xfrm>
            <a:off x="5524934" y="5790210"/>
            <a:ext cx="317500" cy="317500"/>
            <a:chOff x="5943600" y="3276600"/>
            <a:chExt cx="317500" cy="3175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17DEDA4-406C-9E61-A469-B907F261A0F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Partial Circle 68">
              <a:extLst>
                <a:ext uri="{FF2B5EF4-FFF2-40B4-BE49-F238E27FC236}">
                  <a16:creationId xmlns:a16="http://schemas.microsoft.com/office/drawing/2014/main" id="{106D17D2-EFC1-D8B1-CEC4-91C1F3CABBD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D58E94-59B2-4277-996F-704CD03715B4}"/>
              </a:ext>
            </a:extLst>
          </p:cNvPr>
          <p:cNvGrpSpPr/>
          <p:nvPr/>
        </p:nvGrpSpPr>
        <p:grpSpPr>
          <a:xfrm>
            <a:off x="6603761" y="5790210"/>
            <a:ext cx="317500" cy="317500"/>
            <a:chOff x="5943600" y="3276600"/>
            <a:chExt cx="317500" cy="317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4F60901-2D1D-2DDE-824F-32F75B012BF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tial Circle 71">
              <a:extLst>
                <a:ext uri="{FF2B5EF4-FFF2-40B4-BE49-F238E27FC236}">
                  <a16:creationId xmlns:a16="http://schemas.microsoft.com/office/drawing/2014/main" id="{A6C015AC-9DB9-AA02-84F6-3CB3DD8F1A9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540000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CCF05A-A3EA-40BA-7438-CE0C4CCA49FE}"/>
              </a:ext>
            </a:extLst>
          </p:cNvPr>
          <p:cNvGrpSpPr/>
          <p:nvPr/>
        </p:nvGrpSpPr>
        <p:grpSpPr>
          <a:xfrm>
            <a:off x="7682588" y="5790210"/>
            <a:ext cx="317500" cy="317500"/>
            <a:chOff x="5943600" y="3276600"/>
            <a:chExt cx="317500" cy="3175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84C2FD0-330A-0A63-F5AF-17A8AF4EEF2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Partial Circle 74">
              <a:extLst>
                <a:ext uri="{FF2B5EF4-FFF2-40B4-BE49-F238E27FC236}">
                  <a16:creationId xmlns:a16="http://schemas.microsoft.com/office/drawing/2014/main" id="{E7675E9A-8B20-43A0-C869-8F0498BBA30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1080000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21A8FC8-22E1-572B-9E91-52F300E7A4C9}"/>
              </a:ext>
            </a:extLst>
          </p:cNvPr>
          <p:cNvGrpSpPr/>
          <p:nvPr/>
        </p:nvGrpSpPr>
        <p:grpSpPr>
          <a:xfrm>
            <a:off x="8761414" y="5790210"/>
            <a:ext cx="317500" cy="317500"/>
            <a:chOff x="5943600" y="3276600"/>
            <a:chExt cx="317500" cy="3175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A12926C-E843-A017-D117-4CBE01BF2C6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43600" y="3276600"/>
              <a:ext cx="317500" cy="317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Partial Circle 77">
              <a:extLst>
                <a:ext uri="{FF2B5EF4-FFF2-40B4-BE49-F238E27FC236}">
                  <a16:creationId xmlns:a16="http://schemas.microsoft.com/office/drawing/2014/main" id="{91FDC595-208A-5BBC-2204-5C2F04A9E49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943600" y="3276600"/>
              <a:ext cx="317500" cy="3175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7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419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8708C4-FB9C-B345-DD62-8E95D6C2A43B}"/>
              </a:ext>
            </a:extLst>
          </p:cNvPr>
          <p:cNvSpPr/>
          <p:nvPr/>
        </p:nvSpPr>
        <p:spPr>
          <a:xfrm>
            <a:off x="7704750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1117" y="720726"/>
            <a:ext cx="939800" cy="9398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Starting with the red box, that is too short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 first: it will be our reference shape</a:t>
            </a:r>
          </a:p>
          <a:p>
            <a:endParaRPr lang="en-US" sz="1200" dirty="0"/>
          </a:p>
          <a:p>
            <a:r>
              <a:rPr lang="en-US" sz="1200" dirty="0"/>
              <a:t>Then select the red box: that’s the one we want to fix</a:t>
            </a:r>
          </a:p>
          <a:p>
            <a:endParaRPr lang="en-US" sz="1200" dirty="0"/>
          </a:p>
          <a:p>
            <a:r>
              <a:rPr lang="en-US" sz="1200" dirty="0"/>
              <a:t>The click on “</a:t>
            </a:r>
            <a:r>
              <a:rPr lang="en-US" sz="1200" b="1" dirty="0"/>
              <a:t>Extend bottom</a:t>
            </a:r>
            <a:r>
              <a:rPr lang="en-US" sz="1200" dirty="0"/>
              <a:t>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(1/8)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8123B-F660-9E9B-1279-5C9DDF5E4337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A827A0-D7F0-3615-6230-A624A9262069}"/>
              </a:ext>
            </a:extLst>
          </p:cNvPr>
          <p:cNvGrpSpPr/>
          <p:nvPr/>
        </p:nvGrpSpPr>
        <p:grpSpPr>
          <a:xfrm>
            <a:off x="4940905" y="4791075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9F440B-A810-AF05-97D1-F7621BE0AF82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F46BA7C-2438-6EDD-8D45-EB89BAEA6C03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3BB2D-D873-5AB7-A8EF-F48DF1498BA5}"/>
              </a:ext>
            </a:extLst>
          </p:cNvPr>
          <p:cNvSpPr/>
          <p:nvPr/>
        </p:nvSpPr>
        <p:spPr>
          <a:xfrm>
            <a:off x="9068585" y="5309841"/>
            <a:ext cx="1287281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499B84-AC36-DBB3-98D3-E0A31960888A}"/>
              </a:ext>
            </a:extLst>
          </p:cNvPr>
          <p:cNvGrpSpPr/>
          <p:nvPr/>
        </p:nvGrpSpPr>
        <p:grpSpPr>
          <a:xfrm>
            <a:off x="4940905" y="4291011"/>
            <a:ext cx="5758664" cy="333375"/>
            <a:chOff x="4940905" y="4291011"/>
            <a:chExt cx="5758664" cy="3333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EDBDAB-F9CC-2363-3106-3F45BEC66148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FEA683-4CEF-0195-52CF-282DA47DDD37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3658BB-808E-3C4C-66B7-915893F3E77D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461ADB4-29E7-4023-9FBD-31F06B5B7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5B416C-6F06-640E-1C0D-A0D6E4FDB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80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3CFE76-BD98-CE66-B7B2-F03752D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0B53E-3421-9C18-A389-967124F4A08B}"/>
              </a:ext>
            </a:extLst>
          </p:cNvPr>
          <p:cNvSpPr/>
          <p:nvPr/>
        </p:nvSpPr>
        <p:spPr>
          <a:xfrm>
            <a:off x="3784600" y="3651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 – Size and position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D066F-2095-C230-A909-77166EA67097}"/>
              </a:ext>
            </a:extLst>
          </p:cNvPr>
          <p:cNvSpPr/>
          <p:nvPr/>
        </p:nvSpPr>
        <p:spPr>
          <a:xfrm>
            <a:off x="3784600" y="10128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 </a:t>
            </a:r>
            <a:r>
              <a:rPr lang="en-US">
                <a:solidFill>
                  <a:schemeClr val="tx1"/>
                </a:solidFill>
              </a:rPr>
              <a:t>– 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ABF0E-C457-65D8-DD6E-277CD2EE7412}"/>
              </a:ext>
            </a:extLst>
          </p:cNvPr>
          <p:cNvSpPr/>
          <p:nvPr/>
        </p:nvSpPr>
        <p:spPr>
          <a:xfrm>
            <a:off x="3784600" y="1660525"/>
            <a:ext cx="8064500" cy="51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 – Blocks, shapes and others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D936B-BD3B-4CD5-5F6D-A6CE720255A8}"/>
              </a:ext>
            </a:extLst>
          </p:cNvPr>
          <p:cNvSpPr/>
          <p:nvPr/>
        </p:nvSpPr>
        <p:spPr>
          <a:xfrm>
            <a:off x="3784600" y="2308225"/>
            <a:ext cx="8064500" cy="510461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4 </a:t>
            </a:r>
            <a:r>
              <a:rPr lang="en-US" b="1">
                <a:solidFill>
                  <a:schemeClr val="tx1"/>
                </a:solidFill>
              </a:rPr>
              <a:t>– ShapeTables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3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5500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9409-0684-9182-BE89-8031F444D0EF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4 – </a:t>
            </a:r>
            <a:r>
              <a:rPr lang="en-US" sz="1200" u="sng" dirty="0" err="1"/>
              <a:t>ShapesTables</a:t>
            </a:r>
            <a:endParaRPr lang="en-US" sz="1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“</a:t>
            </a:r>
            <a:r>
              <a:rPr lang="en-US" sz="1200" b="1" dirty="0"/>
              <a:t>shape table</a:t>
            </a:r>
            <a:r>
              <a:rPr lang="en-US" sz="1200" dirty="0"/>
              <a:t>” is a table made up of shapes aligned to each other</a:t>
            </a:r>
          </a:p>
          <a:p>
            <a:endParaRPr lang="en-US" sz="1200" dirty="0"/>
          </a:p>
          <a:p>
            <a:r>
              <a:rPr lang="en-US" sz="1200" dirty="0"/>
              <a:t>Each cell is </a:t>
            </a:r>
            <a:r>
              <a:rPr lang="en-US" sz="1200" b="1" dirty="0"/>
              <a:t>defined by its background cell</a:t>
            </a:r>
            <a:r>
              <a:rPr lang="en-US" sz="1200" dirty="0"/>
              <a:t>. Each cell can contain other shapes on top of the background cell, even if they are not grouped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A38416-2D7F-8063-F60A-C53ADAD89DF2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What is a “shape table”?</a:t>
            </a:r>
            <a:endParaRPr 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274525-2740-81DB-C05B-9796ACF1E542}"/>
              </a:ext>
            </a:extLst>
          </p:cNvPr>
          <p:cNvSpPr/>
          <p:nvPr/>
        </p:nvSpPr>
        <p:spPr>
          <a:xfrm>
            <a:off x="4439822" y="1367001"/>
            <a:ext cx="1137089" cy="2308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2"/>
                </a:solidFill>
              </a:rPr>
              <a:t>Column header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E99FF7-E8D9-AF64-839E-5E0CDE10B9BE}"/>
              </a:ext>
            </a:extLst>
          </p:cNvPr>
          <p:cNvSpPr/>
          <p:nvPr/>
        </p:nvSpPr>
        <p:spPr>
          <a:xfrm>
            <a:off x="4439822" y="1665517"/>
            <a:ext cx="1137089" cy="406103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r>
              <a:rPr lang="en-GB" sz="1000" b="1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EA1D5F-0C01-B056-9B78-A75E0C02B626}"/>
              </a:ext>
            </a:extLst>
          </p:cNvPr>
          <p:cNvSpPr/>
          <p:nvPr/>
        </p:nvSpPr>
        <p:spPr>
          <a:xfrm>
            <a:off x="4439822" y="2139304"/>
            <a:ext cx="1137089" cy="406103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r>
              <a:rPr lang="en-GB" sz="1000" b="1" dirty="0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3D07E6-5623-C6FF-9F21-21FBCE3789BF}"/>
              </a:ext>
            </a:extLst>
          </p:cNvPr>
          <p:cNvSpPr/>
          <p:nvPr/>
        </p:nvSpPr>
        <p:spPr>
          <a:xfrm>
            <a:off x="4439822" y="2613092"/>
            <a:ext cx="1137089" cy="406103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r>
              <a:rPr lang="en-GB" sz="1000" b="1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45C364-3CE8-ADB8-85CA-EBFF1768B540}"/>
              </a:ext>
            </a:extLst>
          </p:cNvPr>
          <p:cNvSpPr/>
          <p:nvPr/>
        </p:nvSpPr>
        <p:spPr>
          <a:xfrm>
            <a:off x="4439822" y="3086879"/>
            <a:ext cx="1137089" cy="406103"/>
          </a:xfrm>
          <a:prstGeom prst="rect">
            <a:avLst/>
          </a:prstGeom>
          <a:solidFill>
            <a:schemeClr val="tx2">
              <a:lumMod val="10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r>
              <a:rPr lang="en-GB" sz="1000" b="1">
                <a:solidFill>
                  <a:schemeClr val="bg1"/>
                </a:solidFill>
              </a:rPr>
              <a:t>Row header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5EAF4F-416F-7510-1418-49AC4604EF94}"/>
              </a:ext>
            </a:extLst>
          </p:cNvPr>
          <p:cNvSpPr/>
          <p:nvPr/>
        </p:nvSpPr>
        <p:spPr>
          <a:xfrm>
            <a:off x="5610753" y="1367001"/>
            <a:ext cx="1137089" cy="2308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2"/>
                </a:solidFill>
              </a:rPr>
              <a:t>Column header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CB664D-20FC-673F-6E15-F9DF5132CA25}"/>
              </a:ext>
            </a:extLst>
          </p:cNvPr>
          <p:cNvSpPr/>
          <p:nvPr/>
        </p:nvSpPr>
        <p:spPr>
          <a:xfrm>
            <a:off x="5610753" y="1665517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D26787-D9FA-9E9F-FEC6-F34B83F28DE4}"/>
              </a:ext>
            </a:extLst>
          </p:cNvPr>
          <p:cNvSpPr/>
          <p:nvPr/>
        </p:nvSpPr>
        <p:spPr>
          <a:xfrm>
            <a:off x="5610753" y="2139304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CEA884-BD5F-0ED5-9C7C-17F4402A7AF8}"/>
              </a:ext>
            </a:extLst>
          </p:cNvPr>
          <p:cNvSpPr/>
          <p:nvPr/>
        </p:nvSpPr>
        <p:spPr>
          <a:xfrm>
            <a:off x="5610753" y="2613092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9FDB77-0E0C-1AC6-9EAF-35E69AA82AC9}"/>
              </a:ext>
            </a:extLst>
          </p:cNvPr>
          <p:cNvSpPr/>
          <p:nvPr/>
        </p:nvSpPr>
        <p:spPr>
          <a:xfrm>
            <a:off x="5610753" y="3086879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BA50D15-8C81-405C-85B0-C03AB368F18D}"/>
              </a:ext>
            </a:extLst>
          </p:cNvPr>
          <p:cNvSpPr/>
          <p:nvPr/>
        </p:nvSpPr>
        <p:spPr>
          <a:xfrm>
            <a:off x="6781684" y="1367001"/>
            <a:ext cx="1137089" cy="2308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2"/>
                </a:solidFill>
              </a:rPr>
              <a:t>Column header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A115DE-2234-4E09-A505-E7EC837C6475}"/>
              </a:ext>
            </a:extLst>
          </p:cNvPr>
          <p:cNvSpPr/>
          <p:nvPr/>
        </p:nvSpPr>
        <p:spPr>
          <a:xfrm>
            <a:off x="6781684" y="1665517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58EAE3-1BBD-468A-AAD8-08866B15A8FB}"/>
              </a:ext>
            </a:extLst>
          </p:cNvPr>
          <p:cNvSpPr/>
          <p:nvPr/>
        </p:nvSpPr>
        <p:spPr>
          <a:xfrm>
            <a:off x="6781684" y="2139304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0B7AE5-E609-9DED-211C-CC3BC778722D}"/>
              </a:ext>
            </a:extLst>
          </p:cNvPr>
          <p:cNvSpPr/>
          <p:nvPr/>
        </p:nvSpPr>
        <p:spPr>
          <a:xfrm>
            <a:off x="6781684" y="2613092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348BA4-7AC1-AD34-1D6C-DC516DA559B9}"/>
              </a:ext>
            </a:extLst>
          </p:cNvPr>
          <p:cNvSpPr/>
          <p:nvPr/>
        </p:nvSpPr>
        <p:spPr>
          <a:xfrm>
            <a:off x="6781684" y="3086879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9AC0AF-A6B8-1B76-17DE-55905C5B247F}"/>
              </a:ext>
            </a:extLst>
          </p:cNvPr>
          <p:cNvSpPr/>
          <p:nvPr/>
        </p:nvSpPr>
        <p:spPr>
          <a:xfrm>
            <a:off x="7952615" y="1367001"/>
            <a:ext cx="1137089" cy="2308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2"/>
                </a:solidFill>
              </a:rPr>
              <a:t>Column header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7B8E135-B451-9B6B-C465-A98C84731C41}"/>
              </a:ext>
            </a:extLst>
          </p:cNvPr>
          <p:cNvSpPr/>
          <p:nvPr/>
        </p:nvSpPr>
        <p:spPr>
          <a:xfrm>
            <a:off x="7952615" y="1665517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0B35F8-E40F-195D-C497-100B2D5CCCC6}"/>
              </a:ext>
            </a:extLst>
          </p:cNvPr>
          <p:cNvSpPr/>
          <p:nvPr/>
        </p:nvSpPr>
        <p:spPr>
          <a:xfrm>
            <a:off x="7952615" y="2139304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71C9816-6E9B-1CA5-76F6-D506DD509CE3}"/>
              </a:ext>
            </a:extLst>
          </p:cNvPr>
          <p:cNvSpPr/>
          <p:nvPr/>
        </p:nvSpPr>
        <p:spPr>
          <a:xfrm>
            <a:off x="7952615" y="2613092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57EE7-CCC2-986F-E791-F452F56CF8D9}"/>
              </a:ext>
            </a:extLst>
          </p:cNvPr>
          <p:cNvSpPr/>
          <p:nvPr/>
        </p:nvSpPr>
        <p:spPr>
          <a:xfrm>
            <a:off x="7952615" y="3086879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143923-E96E-A494-F945-DB064984BA70}"/>
              </a:ext>
            </a:extLst>
          </p:cNvPr>
          <p:cNvSpPr/>
          <p:nvPr/>
        </p:nvSpPr>
        <p:spPr>
          <a:xfrm>
            <a:off x="9123546" y="1367001"/>
            <a:ext cx="1137089" cy="2308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b">
            <a:spAutoFit/>
          </a:bodyPr>
          <a:lstStyle/>
          <a:p>
            <a:pPr algn="ctr"/>
            <a:r>
              <a:rPr lang="en-GB" sz="1000" b="1">
                <a:solidFill>
                  <a:schemeClr val="tx2"/>
                </a:solidFill>
              </a:rPr>
              <a:t>Column header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6C236F-5E29-988D-6D33-23331C8C846F}"/>
              </a:ext>
            </a:extLst>
          </p:cNvPr>
          <p:cNvCxnSpPr/>
          <p:nvPr/>
        </p:nvCxnSpPr>
        <p:spPr>
          <a:xfrm>
            <a:off x="4439822" y="1631675"/>
            <a:ext cx="5820813" cy="0"/>
          </a:xfrm>
          <a:prstGeom prst="line">
            <a:avLst/>
          </a:prstGeom>
          <a:ln w="12700">
            <a:solidFill>
              <a:schemeClr val="tx2">
                <a:lumMod val="10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082889D-66C3-0ED7-83FA-E48262E9F15D}"/>
              </a:ext>
            </a:extLst>
          </p:cNvPr>
          <p:cNvSpPr/>
          <p:nvPr/>
        </p:nvSpPr>
        <p:spPr>
          <a:xfrm>
            <a:off x="9123546" y="1665517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708162-D524-3484-FDD1-13712AA79785}"/>
              </a:ext>
            </a:extLst>
          </p:cNvPr>
          <p:cNvCxnSpPr/>
          <p:nvPr/>
        </p:nvCxnSpPr>
        <p:spPr>
          <a:xfrm>
            <a:off x="4439822" y="2105462"/>
            <a:ext cx="5820813" cy="0"/>
          </a:xfrm>
          <a:prstGeom prst="line">
            <a:avLst/>
          </a:prstGeom>
          <a:ln w="12700">
            <a:solidFill>
              <a:schemeClr val="dk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10825D5-6F54-4E5A-A2F3-1F87B3049C60}"/>
              </a:ext>
            </a:extLst>
          </p:cNvPr>
          <p:cNvSpPr/>
          <p:nvPr/>
        </p:nvSpPr>
        <p:spPr>
          <a:xfrm>
            <a:off x="9123546" y="2139304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15B25F8-87AA-A0BC-B53E-E0377453967D}"/>
              </a:ext>
            </a:extLst>
          </p:cNvPr>
          <p:cNvCxnSpPr/>
          <p:nvPr/>
        </p:nvCxnSpPr>
        <p:spPr>
          <a:xfrm>
            <a:off x="4439822" y="2579250"/>
            <a:ext cx="5820813" cy="0"/>
          </a:xfrm>
          <a:prstGeom prst="line">
            <a:avLst/>
          </a:prstGeom>
          <a:ln w="12700">
            <a:solidFill>
              <a:schemeClr val="dk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EB882DE-6DD1-F2F4-0904-AF144D9AB50C}"/>
              </a:ext>
            </a:extLst>
          </p:cNvPr>
          <p:cNvSpPr/>
          <p:nvPr/>
        </p:nvSpPr>
        <p:spPr>
          <a:xfrm>
            <a:off x="9123546" y="2613092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10A4ACB-5EA8-8312-2241-5E11B820BEB9}"/>
              </a:ext>
            </a:extLst>
          </p:cNvPr>
          <p:cNvCxnSpPr/>
          <p:nvPr/>
        </p:nvCxnSpPr>
        <p:spPr>
          <a:xfrm>
            <a:off x="4439822" y="3053037"/>
            <a:ext cx="5820813" cy="0"/>
          </a:xfrm>
          <a:prstGeom prst="line">
            <a:avLst/>
          </a:prstGeom>
          <a:ln w="12700">
            <a:solidFill>
              <a:schemeClr val="dk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3AE9781-15EA-C719-C396-88D90EAF2662}"/>
              </a:ext>
            </a:extLst>
          </p:cNvPr>
          <p:cNvSpPr/>
          <p:nvPr/>
        </p:nvSpPr>
        <p:spPr>
          <a:xfrm>
            <a:off x="9123546" y="3086879"/>
            <a:ext cx="1137089" cy="4061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r>
              <a:rPr lang="en-GB" sz="100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B7D720-F58E-7CB7-ADE2-D17EF2EF3F06}"/>
              </a:ext>
            </a:extLst>
          </p:cNvPr>
          <p:cNvSpPr txBox="1"/>
          <p:nvPr/>
        </p:nvSpPr>
        <p:spPr>
          <a:xfrm>
            <a:off x="3430310" y="880889"/>
            <a:ext cx="274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en-GB" dirty="0"/>
              <a:t>Such as this </a:t>
            </a:r>
            <a:r>
              <a:rPr lang="en-GB"/>
              <a:t>one:</a:t>
            </a:r>
            <a:endParaRPr lang="en-GB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DC3252-073C-8765-5EFE-CF1C2B997821}"/>
              </a:ext>
            </a:extLst>
          </p:cNvPr>
          <p:cNvSpPr txBox="1"/>
          <p:nvPr/>
        </p:nvSpPr>
        <p:spPr>
          <a:xfrm>
            <a:off x="3430310" y="4231760"/>
            <a:ext cx="274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en-GB" dirty="0"/>
              <a:t>Or that one: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7906B6E-6D97-D496-9BCC-F057A484AD6C}"/>
              </a:ext>
            </a:extLst>
          </p:cNvPr>
          <p:cNvSpPr txBox="1"/>
          <p:nvPr/>
        </p:nvSpPr>
        <p:spPr>
          <a:xfrm>
            <a:off x="8280103" y="4625702"/>
            <a:ext cx="274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en-GB" b="0" dirty="0"/>
              <a:t>Note that each cell will be treated as a single cell, even if it contains several overlapping shapes (the flag, the light blue box) that are not grouped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8973390-9D6C-AB43-F441-198B83661947}"/>
              </a:ext>
            </a:extLst>
          </p:cNvPr>
          <p:cNvSpPr/>
          <p:nvPr/>
        </p:nvSpPr>
        <p:spPr>
          <a:xfrm rot="10800000">
            <a:off x="7661502" y="5533323"/>
            <a:ext cx="691824" cy="479898"/>
          </a:xfrm>
          <a:custGeom>
            <a:avLst/>
            <a:gdLst/>
            <a:ahLst/>
            <a:cxnLst/>
            <a:rect l="0" t="0" r="0" b="0"/>
            <a:pathLst>
              <a:path w="691824" h="479898">
                <a:moveTo>
                  <a:pt x="436857" y="0"/>
                </a:moveTo>
                <a:lnTo>
                  <a:pt x="691823" y="71579"/>
                </a:lnTo>
                <a:lnTo>
                  <a:pt x="471724" y="219441"/>
                </a:lnTo>
                <a:lnTo>
                  <a:pt x="462073" y="158704"/>
                </a:lnTo>
                <a:lnTo>
                  <a:pt x="421139" y="166815"/>
                </a:lnTo>
                <a:lnTo>
                  <a:pt x="380392" y="176101"/>
                </a:lnTo>
                <a:lnTo>
                  <a:pt x="341012" y="187179"/>
                </a:lnTo>
                <a:lnTo>
                  <a:pt x="302875" y="199265"/>
                </a:lnTo>
                <a:lnTo>
                  <a:pt x="265980" y="212357"/>
                </a:lnTo>
                <a:lnTo>
                  <a:pt x="230515" y="227636"/>
                </a:lnTo>
                <a:lnTo>
                  <a:pt x="196231" y="243528"/>
                </a:lnTo>
                <a:lnTo>
                  <a:pt x="165363" y="260485"/>
                </a:lnTo>
                <a:lnTo>
                  <a:pt x="136795" y="278282"/>
                </a:lnTo>
                <a:lnTo>
                  <a:pt x="109406" y="296695"/>
                </a:lnTo>
                <a:lnTo>
                  <a:pt x="85434" y="316171"/>
                </a:lnTo>
                <a:lnTo>
                  <a:pt x="63700" y="336098"/>
                </a:lnTo>
                <a:lnTo>
                  <a:pt x="46313" y="356134"/>
                </a:lnTo>
                <a:lnTo>
                  <a:pt x="31226" y="377012"/>
                </a:lnTo>
                <a:lnTo>
                  <a:pt x="19369" y="397779"/>
                </a:lnTo>
                <a:lnTo>
                  <a:pt x="9685" y="418601"/>
                </a:lnTo>
                <a:lnTo>
                  <a:pt x="4288" y="439145"/>
                </a:lnTo>
                <a:lnTo>
                  <a:pt x="2122" y="459577"/>
                </a:lnTo>
                <a:lnTo>
                  <a:pt x="3185" y="479897"/>
                </a:lnTo>
                <a:lnTo>
                  <a:pt x="505" y="456218"/>
                </a:lnTo>
                <a:lnTo>
                  <a:pt x="0" y="432595"/>
                </a:lnTo>
                <a:lnTo>
                  <a:pt x="1669" y="409028"/>
                </a:lnTo>
                <a:lnTo>
                  <a:pt x="6505" y="384958"/>
                </a:lnTo>
                <a:lnTo>
                  <a:pt x="13579" y="361336"/>
                </a:lnTo>
                <a:lnTo>
                  <a:pt x="21769" y="337938"/>
                </a:lnTo>
                <a:lnTo>
                  <a:pt x="34248" y="314260"/>
                </a:lnTo>
                <a:lnTo>
                  <a:pt x="46849" y="291367"/>
                </a:lnTo>
                <a:lnTo>
                  <a:pt x="62807" y="269146"/>
                </a:lnTo>
                <a:lnTo>
                  <a:pt x="79882" y="247149"/>
                </a:lnTo>
                <a:lnTo>
                  <a:pt x="99255" y="225992"/>
                </a:lnTo>
                <a:lnTo>
                  <a:pt x="120928" y="205675"/>
                </a:lnTo>
                <a:lnTo>
                  <a:pt x="142786" y="186533"/>
                </a:lnTo>
                <a:lnTo>
                  <a:pt x="167939" y="167673"/>
                </a:lnTo>
                <a:lnTo>
                  <a:pt x="194396" y="150211"/>
                </a:lnTo>
                <a:lnTo>
                  <a:pt x="222095" y="133757"/>
                </a:lnTo>
                <a:lnTo>
                  <a:pt x="252156" y="118535"/>
                </a:lnTo>
                <a:lnTo>
                  <a:pt x="281347" y="104657"/>
                </a:lnTo>
                <a:lnTo>
                  <a:pt x="312900" y="92011"/>
                </a:lnTo>
                <a:lnTo>
                  <a:pt x="344701" y="80932"/>
                </a:lnTo>
                <a:lnTo>
                  <a:pt x="377808" y="71252"/>
                </a:lnTo>
                <a:lnTo>
                  <a:pt x="411101" y="62748"/>
                </a:lnTo>
                <a:lnTo>
                  <a:pt x="445699" y="55645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B9833C-83F4-FC03-14E9-B5061C61D26A}"/>
              </a:ext>
            </a:extLst>
          </p:cNvPr>
          <p:cNvSpPr/>
          <p:nvPr/>
        </p:nvSpPr>
        <p:spPr>
          <a:xfrm>
            <a:off x="5662090" y="4426038"/>
            <a:ext cx="802266" cy="802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">
                <a:solidFill>
                  <a:schemeClr val="tx1"/>
                </a:solidFill>
              </a:rPr>
              <a:t>Priority focus of the public sector within the annual plan 2015-2020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A3062E-39A2-4746-DBFA-5C3C1FA032B6}"/>
              </a:ext>
            </a:extLst>
          </p:cNvPr>
          <p:cNvSpPr/>
          <p:nvPr/>
        </p:nvSpPr>
        <p:spPr>
          <a:xfrm>
            <a:off x="5662090" y="5599632"/>
            <a:ext cx="802266" cy="802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</a:rPr>
              <a:t>The previous gov. made renewables a “priority”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</a:rPr>
              <a:t>No actions followed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76149E-E4CA-E234-1F01-8C42EF9830D8}"/>
              </a:ext>
            </a:extLst>
          </p:cNvPr>
          <p:cNvSpPr/>
          <p:nvPr/>
        </p:nvSpPr>
        <p:spPr>
          <a:xfrm>
            <a:off x="6109980" y="5056038"/>
            <a:ext cx="354375" cy="1722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>
                <a:solidFill>
                  <a:schemeClr val="tx1"/>
                </a:solidFill>
              </a:rPr>
              <a:t>90</a:t>
            </a:r>
            <a:endParaRPr lang="fr-FR" sz="6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077B75D-EB63-B0D5-733F-C927C9F373B9}"/>
              </a:ext>
            </a:extLst>
          </p:cNvPr>
          <p:cNvSpPr/>
          <p:nvPr/>
        </p:nvSpPr>
        <p:spPr>
          <a:xfrm>
            <a:off x="6109980" y="6229632"/>
            <a:ext cx="354375" cy="1722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>
                <a:solidFill>
                  <a:schemeClr val="tx1"/>
                </a:solidFill>
              </a:rPr>
              <a:t>12</a:t>
            </a:r>
            <a:endParaRPr lang="fr-FR" sz="600" dirty="0">
              <a:solidFill>
                <a:schemeClr val="tx1"/>
              </a:solidFill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40C0F422-A77A-9FE0-445E-9703A1CEE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436" y="5036352"/>
            <a:ext cx="158102" cy="15810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3548FD5-701C-162C-A255-355EF3485DC0}"/>
              </a:ext>
            </a:extLst>
          </p:cNvPr>
          <p:cNvSpPr/>
          <p:nvPr/>
        </p:nvSpPr>
        <p:spPr>
          <a:xfrm>
            <a:off x="6497578" y="5599632"/>
            <a:ext cx="802266" cy="802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</a:rPr>
              <a:t>Investment only led by a few corporates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B9895D-0EF6-8DEA-829C-A460845D2551}"/>
              </a:ext>
            </a:extLst>
          </p:cNvPr>
          <p:cNvSpPr/>
          <p:nvPr/>
        </p:nvSpPr>
        <p:spPr>
          <a:xfrm>
            <a:off x="6945468" y="6229632"/>
            <a:ext cx="354375" cy="1722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>
                <a:solidFill>
                  <a:schemeClr val="tx1"/>
                </a:solidFill>
              </a:rPr>
              <a:t>14</a:t>
            </a:r>
            <a:endParaRPr lang="fr-FR" sz="600" dirty="0">
              <a:solidFill>
                <a:schemeClr val="tx1"/>
              </a:solidFill>
            </a:endParaRP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A894D4A8-BF98-B239-1066-E2544DEA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7923" y="6209946"/>
            <a:ext cx="158102" cy="15810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5D8FF34-D361-7734-EBB8-99B79CEDEBB1}"/>
              </a:ext>
            </a:extLst>
          </p:cNvPr>
          <p:cNvSpPr/>
          <p:nvPr/>
        </p:nvSpPr>
        <p:spPr>
          <a:xfrm>
            <a:off x="6497578" y="4426038"/>
            <a:ext cx="802266" cy="802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">
                <a:solidFill>
                  <a:schemeClr val="tx1"/>
                </a:solidFill>
              </a:rPr>
              <a:t>Consistent level of private and public investment over 2018-2024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C4F573-9065-0AE9-E76F-A26665B40EBB}"/>
              </a:ext>
            </a:extLst>
          </p:cNvPr>
          <p:cNvSpPr/>
          <p:nvPr/>
        </p:nvSpPr>
        <p:spPr>
          <a:xfrm>
            <a:off x="6945468" y="5056038"/>
            <a:ext cx="354375" cy="1722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>
                <a:solidFill>
                  <a:schemeClr val="tx1"/>
                </a:solidFill>
              </a:rPr>
              <a:t>121</a:t>
            </a:r>
            <a:endParaRPr lang="fr-FR" sz="600" dirty="0">
              <a:solidFill>
                <a:schemeClr val="tx1"/>
              </a:solidFill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1546F04A-9244-6955-C6FF-2BDEC0503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7923" y="5036352"/>
            <a:ext cx="158102" cy="158102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533611FA-94B3-84D6-B9F1-B0F918963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2436" y="6209946"/>
            <a:ext cx="158102" cy="158102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03EBCE2-5A53-19A4-DB37-A182A53D20E1}"/>
              </a:ext>
            </a:extLst>
          </p:cNvPr>
          <p:cNvSpPr/>
          <p:nvPr/>
        </p:nvSpPr>
        <p:spPr>
          <a:xfrm>
            <a:off x="5662090" y="4231760"/>
            <a:ext cx="802266" cy="127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accent1"/>
                </a:solidFill>
              </a:rPr>
              <a:t>Private-led</a:t>
            </a:r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7E3276-2DDC-89C2-E04A-4064981B4E83}"/>
              </a:ext>
            </a:extLst>
          </p:cNvPr>
          <p:cNvSpPr/>
          <p:nvPr/>
        </p:nvSpPr>
        <p:spPr>
          <a:xfrm>
            <a:off x="6497578" y="4231760"/>
            <a:ext cx="802266" cy="127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solidFill>
                  <a:schemeClr val="accent1"/>
                </a:solidFill>
              </a:rPr>
              <a:t>Publicly-led</a:t>
            </a:r>
            <a:endParaRPr lang="en-US" sz="600" b="1" dirty="0">
              <a:solidFill>
                <a:schemeClr val="accent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914E571-FDCD-D6B6-E74F-2E120B092D28}"/>
              </a:ext>
            </a:extLst>
          </p:cNvPr>
          <p:cNvSpPr/>
          <p:nvPr/>
        </p:nvSpPr>
        <p:spPr>
          <a:xfrm>
            <a:off x="5058681" y="4426038"/>
            <a:ext cx="569271" cy="802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Northern Asia</a:t>
            </a:r>
            <a:endParaRPr lang="en-US" sz="6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7A9BBFD-EE03-6D45-421A-4F367FF73E74}"/>
              </a:ext>
            </a:extLst>
          </p:cNvPr>
          <p:cNvSpPr/>
          <p:nvPr/>
        </p:nvSpPr>
        <p:spPr>
          <a:xfrm>
            <a:off x="5058681" y="5599632"/>
            <a:ext cx="569271" cy="802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/>
              <a:t>Southern Asia</a:t>
            </a:r>
            <a:endParaRPr lang="en-US" sz="600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67CFC5-DFDF-B822-D646-96DC9BC573FE}"/>
              </a:ext>
            </a:extLst>
          </p:cNvPr>
          <p:cNvCxnSpPr>
            <a:cxnSpLocks/>
          </p:cNvCxnSpPr>
          <p:nvPr/>
        </p:nvCxnSpPr>
        <p:spPr>
          <a:xfrm>
            <a:off x="5058681" y="5566478"/>
            <a:ext cx="2241232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2CFDF1E-AE22-AF6F-68B9-C1B7A0D8F907}"/>
              </a:ext>
            </a:extLst>
          </p:cNvPr>
          <p:cNvCxnSpPr>
            <a:cxnSpLocks/>
          </p:cNvCxnSpPr>
          <p:nvPr/>
        </p:nvCxnSpPr>
        <p:spPr>
          <a:xfrm>
            <a:off x="5058681" y="4392883"/>
            <a:ext cx="2241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3B42BF5-75EF-1B28-420E-61271FB9BB31}"/>
              </a:ext>
            </a:extLst>
          </p:cNvPr>
          <p:cNvCxnSpPr>
            <a:cxnSpLocks/>
          </p:cNvCxnSpPr>
          <p:nvPr/>
        </p:nvCxnSpPr>
        <p:spPr>
          <a:xfrm>
            <a:off x="5058681" y="5261458"/>
            <a:ext cx="2241232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53FF2F67-A3A7-3F46-852B-13D275B10C34}"/>
              </a:ext>
            </a:extLst>
          </p:cNvPr>
          <p:cNvSpPr/>
          <p:nvPr/>
        </p:nvSpPr>
        <p:spPr>
          <a:xfrm>
            <a:off x="5662090" y="5294612"/>
            <a:ext cx="802335" cy="238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Mostly in NA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CF5C380-61E8-DA8E-98D0-9E31D7DA5661}"/>
              </a:ext>
            </a:extLst>
          </p:cNvPr>
          <p:cNvSpPr/>
          <p:nvPr/>
        </p:nvSpPr>
        <p:spPr>
          <a:xfrm>
            <a:off x="6497578" y="5294612"/>
            <a:ext cx="802335" cy="238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Mostly in Europe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75B123B-4C1C-9CF8-DF18-20DC071DDEA4}"/>
              </a:ext>
            </a:extLst>
          </p:cNvPr>
          <p:cNvSpPr/>
          <p:nvPr/>
        </p:nvSpPr>
        <p:spPr>
          <a:xfrm>
            <a:off x="5058681" y="5294612"/>
            <a:ext cx="570254" cy="238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" dirty="0"/>
              <a:t>Rest of</a:t>
            </a:r>
          </a:p>
          <a:p>
            <a:pPr algn="ctr"/>
            <a:r>
              <a:rPr lang="en-US" sz="600" dirty="0"/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46440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5500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9409-0684-9182-BE89-8031F444D0EF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4 – </a:t>
            </a:r>
            <a:r>
              <a:rPr lang="en-US" sz="1200" u="sng" dirty="0" err="1"/>
              <a:t>ShapesTables</a:t>
            </a:r>
            <a:endParaRPr lang="en-US" sz="1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clean this table</a:t>
            </a:r>
          </a:p>
          <a:p>
            <a:endParaRPr lang="en-US" sz="1200" dirty="0"/>
          </a:p>
          <a:p>
            <a:r>
              <a:rPr lang="en-US" sz="1200" dirty="0"/>
              <a:t>Select the whole table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Realign </a:t>
            </a:r>
            <a:r>
              <a:rPr lang="en-US" sz="1200" b="1" dirty="0" err="1"/>
              <a:t>ShapesTable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Clear useless separators</a:t>
            </a:r>
            <a:r>
              <a:rPr lang="en-US" sz="1200" dirty="0"/>
              <a:t>”</a:t>
            </a:r>
          </a:p>
          <a:p>
            <a:endParaRPr lang="en-US" sz="1200" b="1" dirty="0"/>
          </a:p>
          <a:p>
            <a:r>
              <a:rPr lang="en-US" sz="1200" dirty="0"/>
              <a:t>Click on “</a:t>
            </a:r>
            <a:r>
              <a:rPr lang="en-US" sz="1200" b="1" dirty="0"/>
              <a:t>Realign shape table</a:t>
            </a:r>
            <a:r>
              <a:rPr lang="en-US" sz="1200" dirty="0"/>
              <a:t>” (again)</a:t>
            </a:r>
          </a:p>
          <a:p>
            <a:endParaRPr lang="en-US" sz="1200" dirty="0"/>
          </a:p>
          <a:p>
            <a:r>
              <a:rPr lang="en-US" sz="1200" dirty="0"/>
              <a:t>Select the middle row (the one about Rest of World). Click on “</a:t>
            </a:r>
            <a:r>
              <a:rPr lang="en-US" sz="1200" b="1" dirty="0"/>
              <a:t>Adjust rows to text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Select the whole table again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Realign </a:t>
            </a:r>
            <a:r>
              <a:rPr lang="en-US" sz="1200" b="1" dirty="0" err="1"/>
              <a:t>ShapesTable</a:t>
            </a:r>
            <a:r>
              <a:rPr lang="en-US" sz="1200" dirty="0"/>
              <a:t>”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A38416-2D7F-8063-F60A-C53ADAD89DF2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play with this table </a:t>
            </a:r>
            <a:r>
              <a:rPr lang="en-US" sz="1200" dirty="0"/>
              <a:t>(1/3)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D84B3F4-7658-8096-3741-968CC90370FF}"/>
              </a:ext>
            </a:extLst>
          </p:cNvPr>
          <p:cNvSpPr/>
          <p:nvPr/>
        </p:nvSpPr>
        <p:spPr>
          <a:xfrm>
            <a:off x="5749319" y="1757726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Priority focus of the public sector within the annual plan 2015-2020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D06A48C-1EDA-7B1B-DD27-AD7E6CB83A36}"/>
              </a:ext>
            </a:extLst>
          </p:cNvPr>
          <p:cNvSpPr/>
          <p:nvPr/>
        </p:nvSpPr>
        <p:spPr>
          <a:xfrm>
            <a:off x="5749319" y="4253079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The previous gov. made renewables a “priority”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actions followed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CFE441E-9FD2-A186-E844-AE524AEBFD89}"/>
              </a:ext>
            </a:extLst>
          </p:cNvPr>
          <p:cNvSpPr/>
          <p:nvPr/>
        </p:nvSpPr>
        <p:spPr>
          <a:xfrm>
            <a:off x="6607158" y="2964357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90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81DC000-877E-F230-84B5-9A6CE810CA7B}"/>
              </a:ext>
            </a:extLst>
          </p:cNvPr>
          <p:cNvSpPr/>
          <p:nvPr/>
        </p:nvSpPr>
        <p:spPr>
          <a:xfrm>
            <a:off x="6607158" y="5459710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214F8D43-F1BF-2554-4DAD-DD31A4DC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6593" y="2926652"/>
            <a:ext cx="302811" cy="30281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3BF61469-2AAB-9BD4-CC9F-87EDF98CCC09}"/>
              </a:ext>
            </a:extLst>
          </p:cNvPr>
          <p:cNvSpPr/>
          <p:nvPr/>
        </p:nvSpPr>
        <p:spPr>
          <a:xfrm>
            <a:off x="7349519" y="4253079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Investment only led by a few corporates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193678E-F4DD-1D16-44A5-F4701D8933DD}"/>
              </a:ext>
            </a:extLst>
          </p:cNvPr>
          <p:cNvSpPr/>
          <p:nvPr/>
        </p:nvSpPr>
        <p:spPr>
          <a:xfrm>
            <a:off x="8207356" y="5459710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CD8D3BBA-EEE1-B836-6C4B-22AE2B601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6791" y="5422005"/>
            <a:ext cx="302811" cy="302811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D077EF85-2731-BF7C-C02B-6BA9FC8A74F3}"/>
              </a:ext>
            </a:extLst>
          </p:cNvPr>
          <p:cNvSpPr/>
          <p:nvPr/>
        </p:nvSpPr>
        <p:spPr>
          <a:xfrm>
            <a:off x="7349519" y="1757726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Consistent level of private and public investment over 2018-2024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713148-F551-2E39-8E83-CE059A841A45}"/>
              </a:ext>
            </a:extLst>
          </p:cNvPr>
          <p:cNvSpPr/>
          <p:nvPr/>
        </p:nvSpPr>
        <p:spPr>
          <a:xfrm>
            <a:off x="8207356" y="2964357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121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5AAED766-7E42-0A1A-EFE8-EF1E4F94B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6791" y="2926652"/>
            <a:ext cx="302811" cy="302811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E97267C-1F25-80FF-07BB-84C716F187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6593" y="5422005"/>
            <a:ext cx="302811" cy="302811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44C523B9-0530-92FD-CFA4-8DA010A029CC}"/>
              </a:ext>
            </a:extLst>
          </p:cNvPr>
          <p:cNvSpPr/>
          <p:nvPr/>
        </p:nvSpPr>
        <p:spPr>
          <a:xfrm>
            <a:off x="5749319" y="1385629"/>
            <a:ext cx="1536569" cy="24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Private-led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180F90-8F59-9F7E-0B48-8D93C34FA5EA}"/>
              </a:ext>
            </a:extLst>
          </p:cNvPr>
          <p:cNvSpPr/>
          <p:nvPr/>
        </p:nvSpPr>
        <p:spPr>
          <a:xfrm>
            <a:off x="7349519" y="1385629"/>
            <a:ext cx="1536569" cy="24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Publicly-led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4172A2-E174-8D2E-63C3-0E1D12A307FD}"/>
              </a:ext>
            </a:extLst>
          </p:cNvPr>
          <p:cNvSpPr/>
          <p:nvPr/>
        </p:nvSpPr>
        <p:spPr>
          <a:xfrm>
            <a:off x="4593619" y="1757726"/>
            <a:ext cx="1090317" cy="1536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Northern Asia</a:t>
            </a:r>
            <a:endParaRPr lang="en-US" sz="12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E56A98F-4C2B-B29A-80A0-CDAC85BDCFED}"/>
              </a:ext>
            </a:extLst>
          </p:cNvPr>
          <p:cNvSpPr/>
          <p:nvPr/>
        </p:nvSpPr>
        <p:spPr>
          <a:xfrm>
            <a:off x="4593619" y="4253079"/>
            <a:ext cx="1090317" cy="1536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Southern Asia</a:t>
            </a:r>
            <a:endParaRPr lang="en-US" sz="1200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DE8E458-C789-3DF2-6E7B-E465FA79E6A2}"/>
              </a:ext>
            </a:extLst>
          </p:cNvPr>
          <p:cNvCxnSpPr>
            <a:cxnSpLocks/>
          </p:cNvCxnSpPr>
          <p:nvPr/>
        </p:nvCxnSpPr>
        <p:spPr>
          <a:xfrm>
            <a:off x="4593619" y="1694226"/>
            <a:ext cx="38385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A6FD514-1209-9A9E-C980-12C4A8CE5944}"/>
              </a:ext>
            </a:extLst>
          </p:cNvPr>
          <p:cNvCxnSpPr>
            <a:cxnSpLocks/>
          </p:cNvCxnSpPr>
          <p:nvPr/>
        </p:nvCxnSpPr>
        <p:spPr>
          <a:xfrm>
            <a:off x="4779870" y="3335943"/>
            <a:ext cx="42926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48CF1D6-309C-F21F-6BB5-DBA25CFB84F0}"/>
              </a:ext>
            </a:extLst>
          </p:cNvPr>
          <p:cNvSpPr/>
          <p:nvPr/>
        </p:nvSpPr>
        <p:spPr>
          <a:xfrm>
            <a:off x="5749319" y="3421295"/>
            <a:ext cx="1536700" cy="766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NA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F5F1A7E-9DD2-AEE8-DF0B-E7802E62CE79}"/>
              </a:ext>
            </a:extLst>
          </p:cNvPr>
          <p:cNvSpPr/>
          <p:nvPr/>
        </p:nvSpPr>
        <p:spPr>
          <a:xfrm>
            <a:off x="7349519" y="3421295"/>
            <a:ext cx="1536700" cy="766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Europe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4066579-3797-A4BB-7833-0A04C4B114E1}"/>
              </a:ext>
            </a:extLst>
          </p:cNvPr>
          <p:cNvSpPr/>
          <p:nvPr/>
        </p:nvSpPr>
        <p:spPr>
          <a:xfrm>
            <a:off x="4591736" y="3409721"/>
            <a:ext cx="1092200" cy="766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Rest of</a:t>
            </a:r>
          </a:p>
          <a:p>
            <a:pPr algn="ctr"/>
            <a:r>
              <a:rPr lang="en-US" sz="1200" dirty="0"/>
              <a:t>World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0E1C5B8-9060-2FF3-00D2-3D181416C1F7}"/>
              </a:ext>
            </a:extLst>
          </p:cNvPr>
          <p:cNvCxnSpPr>
            <a:cxnSpLocks/>
          </p:cNvCxnSpPr>
          <p:nvPr/>
        </p:nvCxnSpPr>
        <p:spPr>
          <a:xfrm>
            <a:off x="4593619" y="4167701"/>
            <a:ext cx="42926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2F27982-FEB0-A256-C8C7-93725F8BDD9B}"/>
              </a:ext>
            </a:extLst>
          </p:cNvPr>
          <p:cNvCxnSpPr>
            <a:cxnSpLocks/>
          </p:cNvCxnSpPr>
          <p:nvPr/>
        </p:nvCxnSpPr>
        <p:spPr>
          <a:xfrm>
            <a:off x="4593619" y="5908876"/>
            <a:ext cx="4346615" cy="41131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0CA3125-BE8F-253C-3295-20A6487541A3}"/>
              </a:ext>
            </a:extLst>
          </p:cNvPr>
          <p:cNvCxnSpPr>
            <a:cxnSpLocks/>
          </p:cNvCxnSpPr>
          <p:nvPr/>
        </p:nvCxnSpPr>
        <p:spPr>
          <a:xfrm>
            <a:off x="4466645" y="4225714"/>
            <a:ext cx="42926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5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5500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9409-0684-9182-BE89-8031F444D0EF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4 – </a:t>
            </a:r>
            <a:r>
              <a:rPr lang="en-US" sz="1200" u="sng" dirty="0" err="1"/>
              <a:t>ShapesTables</a:t>
            </a:r>
            <a:endParaRPr lang="en-US" sz="1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expand this table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Insert </a:t>
            </a:r>
            <a:r>
              <a:rPr lang="en-US" sz="1200" b="1" dirty="0" err="1"/>
              <a:t>ShapeTable</a:t>
            </a:r>
            <a:r>
              <a:rPr lang="en-US" sz="1200" b="1" dirty="0"/>
              <a:t> column</a:t>
            </a:r>
            <a:r>
              <a:rPr lang="en-US" sz="1200" dirty="0"/>
              <a:t>”, increase the counter up to “in last position”, click “ok”</a:t>
            </a:r>
          </a:p>
          <a:p>
            <a:endParaRPr lang="en-US" sz="1200" dirty="0"/>
          </a:p>
          <a:p>
            <a:r>
              <a:rPr lang="en-US" sz="1200" dirty="0"/>
              <a:t>Click on “</a:t>
            </a:r>
            <a:r>
              <a:rPr lang="en-US" sz="1200" b="1" dirty="0"/>
              <a:t>Insert </a:t>
            </a:r>
            <a:r>
              <a:rPr lang="en-US" sz="1200" b="1" dirty="0" err="1"/>
              <a:t>ShapeTable</a:t>
            </a:r>
            <a:r>
              <a:rPr lang="en-US" sz="1200" b="1" dirty="0"/>
              <a:t> row</a:t>
            </a:r>
            <a:r>
              <a:rPr lang="en-US" sz="1200" dirty="0"/>
              <a:t>”, increase the counter up to “in last position”, check “Keep the table’s current size”, click OK. </a:t>
            </a:r>
          </a:p>
          <a:p>
            <a:endParaRPr lang="en-US" sz="1200" dirty="0"/>
          </a:p>
          <a:p>
            <a:r>
              <a:rPr lang="en-US" sz="1200" dirty="0"/>
              <a:t>Note how Lightning resizes and automatically scales the smaller elements in each cell (such as the flags).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A38416-2D7F-8063-F60A-C53ADAD89DF2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play with this table </a:t>
            </a:r>
            <a:r>
              <a:rPr lang="en-US" sz="1200"/>
              <a:t>(2/3)</a:t>
            </a:r>
            <a:endParaRPr lang="en-US" sz="1200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E9BB35D-DC83-38D3-4D34-CF87A43182FE}"/>
              </a:ext>
            </a:extLst>
          </p:cNvPr>
          <p:cNvSpPr/>
          <p:nvPr/>
        </p:nvSpPr>
        <p:spPr>
          <a:xfrm>
            <a:off x="5747436" y="1757726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Priority focus of the public sector within the annual plan 2015-2020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19F3D28-985A-05F8-8A84-6ADD4C278C62}"/>
              </a:ext>
            </a:extLst>
          </p:cNvPr>
          <p:cNvSpPr/>
          <p:nvPr/>
        </p:nvSpPr>
        <p:spPr>
          <a:xfrm>
            <a:off x="5747436" y="4005495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The previous gov. made renewables a “priority”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actions followed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3E47E58-C050-38B9-3417-40F285A12AEF}"/>
              </a:ext>
            </a:extLst>
          </p:cNvPr>
          <p:cNvSpPr/>
          <p:nvPr/>
        </p:nvSpPr>
        <p:spPr>
          <a:xfrm>
            <a:off x="6605275" y="2964357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90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9F3FAD9-15E0-A4E7-4C5F-C545B0BA51BE}"/>
              </a:ext>
            </a:extLst>
          </p:cNvPr>
          <p:cNvSpPr/>
          <p:nvPr/>
        </p:nvSpPr>
        <p:spPr>
          <a:xfrm>
            <a:off x="6605275" y="5212126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11" name="Graphic 210">
            <a:extLst>
              <a:ext uri="{FF2B5EF4-FFF2-40B4-BE49-F238E27FC236}">
                <a16:creationId xmlns:a16="http://schemas.microsoft.com/office/drawing/2014/main" id="{3B5A06E8-C1DB-3214-AA80-63EDF366C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710" y="2926652"/>
            <a:ext cx="302811" cy="302811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E27B64FB-E54C-9E1D-F5E2-3DD41F047B74}"/>
              </a:ext>
            </a:extLst>
          </p:cNvPr>
          <p:cNvSpPr/>
          <p:nvPr/>
        </p:nvSpPr>
        <p:spPr>
          <a:xfrm>
            <a:off x="7347636" y="4005495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Investment only led by a few corporates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6E0FAD7-74C1-5959-DC62-3024DAED4DB6}"/>
              </a:ext>
            </a:extLst>
          </p:cNvPr>
          <p:cNvSpPr/>
          <p:nvPr/>
        </p:nvSpPr>
        <p:spPr>
          <a:xfrm>
            <a:off x="8205473" y="5212126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14" name="Graphic 213">
            <a:extLst>
              <a:ext uri="{FF2B5EF4-FFF2-40B4-BE49-F238E27FC236}">
                <a16:creationId xmlns:a16="http://schemas.microsoft.com/office/drawing/2014/main" id="{01308D09-EDD7-77A4-6826-C254E77D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4908" y="5174421"/>
            <a:ext cx="302811" cy="302811"/>
          </a:xfrm>
          <a:prstGeom prst="rect">
            <a:avLst/>
          </a:prstGeom>
        </p:spPr>
      </p:pic>
      <p:sp>
        <p:nvSpPr>
          <p:cNvPr id="215" name="Rectangle 214">
            <a:extLst>
              <a:ext uri="{FF2B5EF4-FFF2-40B4-BE49-F238E27FC236}">
                <a16:creationId xmlns:a16="http://schemas.microsoft.com/office/drawing/2014/main" id="{02FE070D-AE90-C186-D711-503DE8EEDF98}"/>
              </a:ext>
            </a:extLst>
          </p:cNvPr>
          <p:cNvSpPr/>
          <p:nvPr/>
        </p:nvSpPr>
        <p:spPr>
          <a:xfrm>
            <a:off x="7347636" y="1757726"/>
            <a:ext cx="1536569" cy="15365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Consistent level of private and public investment over 2018-2024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09B3BC1-EF82-F967-343A-9CA31EE0F7CF}"/>
              </a:ext>
            </a:extLst>
          </p:cNvPr>
          <p:cNvSpPr/>
          <p:nvPr/>
        </p:nvSpPr>
        <p:spPr>
          <a:xfrm>
            <a:off x="8205473" y="2964357"/>
            <a:ext cx="678730" cy="329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121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17" name="Graphic 216">
            <a:extLst>
              <a:ext uri="{FF2B5EF4-FFF2-40B4-BE49-F238E27FC236}">
                <a16:creationId xmlns:a16="http://schemas.microsoft.com/office/drawing/2014/main" id="{52C823C3-3FCE-71C4-9112-C7D855E32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4908" y="2926652"/>
            <a:ext cx="302811" cy="302811"/>
          </a:xfrm>
          <a:prstGeom prst="rect">
            <a:avLst/>
          </a:prstGeom>
        </p:spPr>
      </p:pic>
      <p:pic>
        <p:nvPicPr>
          <p:cNvPr id="218" name="Graphic 217">
            <a:extLst>
              <a:ext uri="{FF2B5EF4-FFF2-40B4-BE49-F238E27FC236}">
                <a16:creationId xmlns:a16="http://schemas.microsoft.com/office/drawing/2014/main" id="{E5307368-D027-FF64-C8EB-A1A5023A9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4710" y="5174421"/>
            <a:ext cx="302811" cy="302811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C9CBCAC9-C46A-01AA-36F0-DA5537D789ED}"/>
              </a:ext>
            </a:extLst>
          </p:cNvPr>
          <p:cNvSpPr/>
          <p:nvPr/>
        </p:nvSpPr>
        <p:spPr>
          <a:xfrm>
            <a:off x="5747436" y="1385629"/>
            <a:ext cx="1536569" cy="24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Private-led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AA6B9F4-4A12-DDDF-06EB-2DBA3E52DB6D}"/>
              </a:ext>
            </a:extLst>
          </p:cNvPr>
          <p:cNvSpPr/>
          <p:nvPr/>
        </p:nvSpPr>
        <p:spPr>
          <a:xfrm>
            <a:off x="7347636" y="1385629"/>
            <a:ext cx="1536569" cy="24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Publicly-led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5D34205-7D70-78EC-DEE6-1A3BBDB1B4CF}"/>
              </a:ext>
            </a:extLst>
          </p:cNvPr>
          <p:cNvSpPr/>
          <p:nvPr/>
        </p:nvSpPr>
        <p:spPr>
          <a:xfrm>
            <a:off x="4591736" y="1757726"/>
            <a:ext cx="1090317" cy="1536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Northern Asia</a:t>
            </a:r>
            <a:endParaRPr lang="en-US" sz="12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561E8BD-F551-4927-AB1B-8FC8F6F77545}"/>
              </a:ext>
            </a:extLst>
          </p:cNvPr>
          <p:cNvSpPr/>
          <p:nvPr/>
        </p:nvSpPr>
        <p:spPr>
          <a:xfrm>
            <a:off x="4591736" y="4005495"/>
            <a:ext cx="1090317" cy="15365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Southern Asia</a:t>
            </a:r>
            <a:endParaRPr lang="en-US" sz="1200" dirty="0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B3445FF-5BD0-E3C4-37E5-1510257C9A9C}"/>
              </a:ext>
            </a:extLst>
          </p:cNvPr>
          <p:cNvCxnSpPr>
            <a:cxnSpLocks/>
          </p:cNvCxnSpPr>
          <p:nvPr/>
        </p:nvCxnSpPr>
        <p:spPr>
          <a:xfrm>
            <a:off x="4591736" y="1694226"/>
            <a:ext cx="429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39664A0-079C-9E57-2ED1-DB3A990DD720}"/>
              </a:ext>
            </a:extLst>
          </p:cNvPr>
          <p:cNvCxnSpPr>
            <a:cxnSpLocks/>
          </p:cNvCxnSpPr>
          <p:nvPr/>
        </p:nvCxnSpPr>
        <p:spPr>
          <a:xfrm>
            <a:off x="4591736" y="3357795"/>
            <a:ext cx="42926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46A3627-5E92-7A1F-931B-88DB1971025C}"/>
              </a:ext>
            </a:extLst>
          </p:cNvPr>
          <p:cNvSpPr/>
          <p:nvPr/>
        </p:nvSpPr>
        <p:spPr>
          <a:xfrm>
            <a:off x="5747436" y="3421295"/>
            <a:ext cx="15367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NA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E2E8F78-00D8-D220-429E-517CEB2D7D37}"/>
              </a:ext>
            </a:extLst>
          </p:cNvPr>
          <p:cNvSpPr/>
          <p:nvPr/>
        </p:nvSpPr>
        <p:spPr>
          <a:xfrm>
            <a:off x="7347636" y="3421295"/>
            <a:ext cx="15367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Europe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6C1CC4A-56B2-6C55-53E9-53DE703BC24F}"/>
              </a:ext>
            </a:extLst>
          </p:cNvPr>
          <p:cNvSpPr/>
          <p:nvPr/>
        </p:nvSpPr>
        <p:spPr>
          <a:xfrm>
            <a:off x="4591736" y="3421295"/>
            <a:ext cx="1092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Rest of</a:t>
            </a:r>
          </a:p>
          <a:p>
            <a:pPr algn="ctr"/>
            <a:r>
              <a:rPr lang="en-US" sz="1200" dirty="0"/>
              <a:t>World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EA973035-D8AF-047D-564C-D5BD14477A5B}"/>
              </a:ext>
            </a:extLst>
          </p:cNvPr>
          <p:cNvCxnSpPr>
            <a:cxnSpLocks/>
          </p:cNvCxnSpPr>
          <p:nvPr/>
        </p:nvCxnSpPr>
        <p:spPr>
          <a:xfrm>
            <a:off x="4591736" y="3941995"/>
            <a:ext cx="42926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1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27FDB1-EB02-5699-E5E3-1DEAD353C5AE}"/>
              </a:ext>
            </a:extLst>
          </p:cNvPr>
          <p:cNvSpPr/>
          <p:nvPr/>
        </p:nvSpPr>
        <p:spPr>
          <a:xfrm>
            <a:off x="0" y="0"/>
            <a:ext cx="3365500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9409-0684-9182-BE89-8031F444D0EF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4 – </a:t>
            </a:r>
            <a:r>
              <a:rPr lang="en-US" sz="1200" u="sng" dirty="0" err="1"/>
              <a:t>ShapesTables</a:t>
            </a:r>
            <a:endParaRPr lang="en-US" sz="12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C58EE-6F29-13A3-04A9-0E9E69F745B6}"/>
              </a:ext>
            </a:extLst>
          </p:cNvPr>
          <p:cNvSpPr txBox="1"/>
          <p:nvPr/>
        </p:nvSpPr>
        <p:spPr>
          <a:xfrm>
            <a:off x="0" y="1457463"/>
            <a:ext cx="3362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make the columns larger and the spacing wider</a:t>
            </a:r>
          </a:p>
          <a:p>
            <a:endParaRPr lang="en-US" sz="1200" dirty="0"/>
          </a:p>
          <a:p>
            <a:r>
              <a:rPr lang="en-US" sz="1200" dirty="0"/>
              <a:t>Select the whole table</a:t>
            </a:r>
          </a:p>
          <a:p>
            <a:endParaRPr lang="en-US" sz="1200" dirty="0"/>
          </a:p>
          <a:p>
            <a:r>
              <a:rPr lang="en-US" sz="1200" dirty="0"/>
              <a:t>Click on “Sizing of the </a:t>
            </a:r>
            <a:r>
              <a:rPr lang="en-US" sz="1200" dirty="0" err="1"/>
              <a:t>ShapesTable</a:t>
            </a:r>
            <a:r>
              <a:rPr lang="en-US" sz="1200" dirty="0"/>
              <a:t>”</a:t>
            </a:r>
          </a:p>
          <a:p>
            <a:endParaRPr lang="en-US" sz="1200" dirty="0"/>
          </a:p>
          <a:p>
            <a:r>
              <a:rPr lang="en-US" sz="1200" dirty="0"/>
              <a:t>Enable Resize the columns</a:t>
            </a:r>
          </a:p>
          <a:p>
            <a:r>
              <a:rPr lang="en-US" sz="1200" dirty="0"/>
              <a:t>Disable Resize the rows </a:t>
            </a:r>
          </a:p>
          <a:p>
            <a:endParaRPr lang="en-US" sz="1200" dirty="0"/>
          </a:p>
          <a:p>
            <a:r>
              <a:rPr lang="en-US" sz="1200" dirty="0"/>
              <a:t>Set the column width to 5.0cm</a:t>
            </a:r>
          </a:p>
          <a:p>
            <a:r>
              <a:rPr lang="en-US" sz="1200" dirty="0"/>
              <a:t>Set the row’s spacing to 0.3cm</a:t>
            </a:r>
          </a:p>
          <a:p>
            <a:endParaRPr lang="en-US" sz="1200" dirty="0"/>
          </a:p>
          <a:p>
            <a:r>
              <a:rPr lang="en-US" sz="1200" dirty="0"/>
              <a:t>Click on “Close and apply”</a:t>
            </a:r>
          </a:p>
          <a:p>
            <a:endParaRPr lang="en-US" sz="12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9A38416-2D7F-8063-F60A-C53ADAD89DF2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play with this table </a:t>
            </a:r>
            <a:r>
              <a:rPr lang="en-US" sz="1200" dirty="0"/>
              <a:t>(3/3)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F1E83-A50A-2863-62E1-E0A3ACF91B6C}"/>
              </a:ext>
            </a:extLst>
          </p:cNvPr>
          <p:cNvSpPr/>
          <p:nvPr/>
        </p:nvSpPr>
        <p:spPr>
          <a:xfrm>
            <a:off x="5749318" y="1651367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Priority focus of the public sector within the annual plan 2015-2020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9F8596-7AE4-A72C-8B98-1D8111BFF2AD}"/>
              </a:ext>
            </a:extLst>
          </p:cNvPr>
          <p:cNvSpPr/>
          <p:nvPr/>
        </p:nvSpPr>
        <p:spPr>
          <a:xfrm>
            <a:off x="5749318" y="4444702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The previous gov. made renewables a “priority”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actions followed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17E58-AEFA-E077-3133-8A7AF8C8F45C}"/>
              </a:ext>
            </a:extLst>
          </p:cNvPr>
          <p:cNvSpPr>
            <a:spLocks/>
          </p:cNvSpPr>
          <p:nvPr/>
        </p:nvSpPr>
        <p:spPr>
          <a:xfrm>
            <a:off x="6705302" y="2509046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90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FCDF5-0D4F-3AAA-66DE-7E901FD62AA3}"/>
              </a:ext>
            </a:extLst>
          </p:cNvPr>
          <p:cNvSpPr>
            <a:spLocks/>
          </p:cNvSpPr>
          <p:nvPr/>
        </p:nvSpPr>
        <p:spPr>
          <a:xfrm>
            <a:off x="6705302" y="5302381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9F1164-6134-E496-C40D-51A1B671D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0379" y="2482245"/>
            <a:ext cx="215239" cy="2152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5DC30-4AC4-45CF-B1E2-440856DDDF8C}"/>
              </a:ext>
            </a:extLst>
          </p:cNvPr>
          <p:cNvSpPr/>
          <p:nvPr/>
        </p:nvSpPr>
        <p:spPr>
          <a:xfrm>
            <a:off x="8949718" y="4444702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Investment only led by a few corporates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5CAAC-0D19-6084-AF3E-1F4484B210B7}"/>
              </a:ext>
            </a:extLst>
          </p:cNvPr>
          <p:cNvSpPr>
            <a:spLocks/>
          </p:cNvSpPr>
          <p:nvPr/>
        </p:nvSpPr>
        <p:spPr>
          <a:xfrm>
            <a:off x="9905699" y="5302381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92BE3C-3688-7373-1718-E25C1EA6E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0777" y="5275580"/>
            <a:ext cx="215239" cy="215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822EAF-CE3F-3A15-3A53-EC6FF0795692}"/>
              </a:ext>
            </a:extLst>
          </p:cNvPr>
          <p:cNvSpPr/>
          <p:nvPr/>
        </p:nvSpPr>
        <p:spPr>
          <a:xfrm>
            <a:off x="8949718" y="1651367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Consistent level of private and public investment over 2018-2024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EB2FE-D1E4-CE91-284E-53AA2D8D5505}"/>
              </a:ext>
            </a:extLst>
          </p:cNvPr>
          <p:cNvSpPr/>
          <p:nvPr/>
        </p:nvSpPr>
        <p:spPr>
          <a:xfrm>
            <a:off x="9807628" y="2509047"/>
            <a:ext cx="678788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121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63A1828-FCBF-2950-AF4D-4DF5E5B2A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0777" y="2482245"/>
            <a:ext cx="215239" cy="2152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9BE297F-35B6-2E5E-D645-77B7529925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0379" y="5275580"/>
            <a:ext cx="215239" cy="2152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5D9C71-0ABA-EFAC-1295-020089A33856}"/>
              </a:ext>
            </a:extLst>
          </p:cNvPr>
          <p:cNvSpPr/>
          <p:nvPr/>
        </p:nvSpPr>
        <p:spPr>
          <a:xfrm>
            <a:off x="5749318" y="1385629"/>
            <a:ext cx="15367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Private-led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BBA10-94D4-C422-6DBE-782FFAB9CE57}"/>
              </a:ext>
            </a:extLst>
          </p:cNvPr>
          <p:cNvSpPr/>
          <p:nvPr/>
        </p:nvSpPr>
        <p:spPr>
          <a:xfrm>
            <a:off x="8949718" y="1385629"/>
            <a:ext cx="15367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Publicly-led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4E77D8-3B14-C076-D023-CF9AE3A2DF79}"/>
              </a:ext>
            </a:extLst>
          </p:cNvPr>
          <p:cNvSpPr/>
          <p:nvPr/>
        </p:nvSpPr>
        <p:spPr>
          <a:xfrm>
            <a:off x="4593618" y="1651367"/>
            <a:ext cx="1092200" cy="109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Northern Asia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0F318A-614B-C191-BE91-A9955E4AD480}"/>
              </a:ext>
            </a:extLst>
          </p:cNvPr>
          <p:cNvSpPr/>
          <p:nvPr/>
        </p:nvSpPr>
        <p:spPr>
          <a:xfrm>
            <a:off x="4593618" y="4444702"/>
            <a:ext cx="1092200" cy="109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Southern Asia</a:t>
            </a:r>
            <a:endParaRPr lang="en-US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1844EE-67EF-7472-972F-45F311285FB7}"/>
              </a:ext>
            </a:extLst>
          </p:cNvPr>
          <p:cNvCxnSpPr>
            <a:cxnSpLocks/>
          </p:cNvCxnSpPr>
          <p:nvPr/>
        </p:nvCxnSpPr>
        <p:spPr>
          <a:xfrm>
            <a:off x="4593619" y="3211293"/>
            <a:ext cx="58928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EC3026-6F1B-0AF3-542A-ACCF09C77623}"/>
              </a:ext>
            </a:extLst>
          </p:cNvPr>
          <p:cNvCxnSpPr>
            <a:cxnSpLocks/>
          </p:cNvCxnSpPr>
          <p:nvPr/>
        </p:nvCxnSpPr>
        <p:spPr>
          <a:xfrm>
            <a:off x="4593619" y="1606018"/>
            <a:ext cx="589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82A10F-B8ED-6FA6-6A09-4E8621551D73}"/>
              </a:ext>
            </a:extLst>
          </p:cNvPr>
          <p:cNvCxnSpPr>
            <a:cxnSpLocks/>
          </p:cNvCxnSpPr>
          <p:nvPr/>
        </p:nvCxnSpPr>
        <p:spPr>
          <a:xfrm>
            <a:off x="4593619" y="2794078"/>
            <a:ext cx="58928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3E7BB03-77DA-57D3-16DC-F88E291C39B6}"/>
              </a:ext>
            </a:extLst>
          </p:cNvPr>
          <p:cNvSpPr/>
          <p:nvPr/>
        </p:nvSpPr>
        <p:spPr>
          <a:xfrm>
            <a:off x="5749319" y="2839427"/>
            <a:ext cx="1536700" cy="33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NA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4635B6-F72E-CADE-7002-25D43CEC86CF}"/>
              </a:ext>
            </a:extLst>
          </p:cNvPr>
          <p:cNvSpPr/>
          <p:nvPr/>
        </p:nvSpPr>
        <p:spPr>
          <a:xfrm>
            <a:off x="8949719" y="2839427"/>
            <a:ext cx="1536700" cy="33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Europe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E7D49A-E826-6D55-03A9-F3298701D9A4}"/>
              </a:ext>
            </a:extLst>
          </p:cNvPr>
          <p:cNvSpPr/>
          <p:nvPr/>
        </p:nvSpPr>
        <p:spPr>
          <a:xfrm>
            <a:off x="4593619" y="2839427"/>
            <a:ext cx="1092200" cy="33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Rest of</a:t>
            </a:r>
          </a:p>
          <a:p>
            <a:pPr algn="ctr"/>
            <a:r>
              <a:rPr lang="en-US" sz="1200" dirty="0"/>
              <a:t>World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572509-4A7D-1DD6-0FFD-7D07DE6B6287}"/>
              </a:ext>
            </a:extLst>
          </p:cNvPr>
          <p:cNvSpPr/>
          <p:nvPr/>
        </p:nvSpPr>
        <p:spPr>
          <a:xfrm>
            <a:off x="7349518" y="4444702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Investment only led by a few corporates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B76349-8584-2940-662E-DC76FDF22FA1}"/>
              </a:ext>
            </a:extLst>
          </p:cNvPr>
          <p:cNvSpPr>
            <a:spLocks/>
          </p:cNvSpPr>
          <p:nvPr/>
        </p:nvSpPr>
        <p:spPr>
          <a:xfrm>
            <a:off x="8305499" y="5302381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EB9B49BF-8E69-5EFF-E725-29F9E600C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0577" y="5275580"/>
            <a:ext cx="215239" cy="21523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71BFAD4-8D8B-9E4E-96EC-0E731C34C6A2}"/>
              </a:ext>
            </a:extLst>
          </p:cNvPr>
          <p:cNvSpPr/>
          <p:nvPr/>
        </p:nvSpPr>
        <p:spPr>
          <a:xfrm>
            <a:off x="7349518" y="1385629"/>
            <a:ext cx="15367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accent1"/>
                </a:solidFill>
              </a:rPr>
              <a:t>Publicly-led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518F4-26DD-CB3D-96A7-D2D13EA660A1}"/>
              </a:ext>
            </a:extLst>
          </p:cNvPr>
          <p:cNvSpPr/>
          <p:nvPr/>
        </p:nvSpPr>
        <p:spPr>
          <a:xfrm>
            <a:off x="7349518" y="1651367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>
                <a:solidFill>
                  <a:schemeClr val="tx1"/>
                </a:solidFill>
              </a:rPr>
              <a:t>Consistent level of private and public investment over 2018-2024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D7C5BC-E387-CA0A-E308-4474E3B8CB8F}"/>
              </a:ext>
            </a:extLst>
          </p:cNvPr>
          <p:cNvSpPr/>
          <p:nvPr/>
        </p:nvSpPr>
        <p:spPr>
          <a:xfrm>
            <a:off x="8207428" y="2509047"/>
            <a:ext cx="678788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121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232DA7F-6644-8EE2-3FA4-C91C32A8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0577" y="2482245"/>
            <a:ext cx="215239" cy="21523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F09E457-5A6D-BA9E-C7D2-0DAB7F636B1D}"/>
              </a:ext>
            </a:extLst>
          </p:cNvPr>
          <p:cNvSpPr/>
          <p:nvPr/>
        </p:nvSpPr>
        <p:spPr>
          <a:xfrm>
            <a:off x="7349519" y="2839427"/>
            <a:ext cx="1536700" cy="33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Mostly in Europe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40DFF9-BB00-A9C6-F7DF-5FC62183C6B2}"/>
              </a:ext>
            </a:extLst>
          </p:cNvPr>
          <p:cNvSpPr/>
          <p:nvPr/>
        </p:nvSpPr>
        <p:spPr>
          <a:xfrm>
            <a:off x="4593618" y="3256642"/>
            <a:ext cx="1092200" cy="109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Southern Asia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D2E173-7DB3-A964-F1DA-69EFE0A03744}"/>
              </a:ext>
            </a:extLst>
          </p:cNvPr>
          <p:cNvSpPr/>
          <p:nvPr/>
        </p:nvSpPr>
        <p:spPr>
          <a:xfrm>
            <a:off x="5749318" y="3256642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The previous gov. made renewables a “priority”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actions followed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35516-B403-CBBC-7C25-AF2C92DF2CB6}"/>
              </a:ext>
            </a:extLst>
          </p:cNvPr>
          <p:cNvSpPr>
            <a:spLocks/>
          </p:cNvSpPr>
          <p:nvPr/>
        </p:nvSpPr>
        <p:spPr>
          <a:xfrm>
            <a:off x="6705302" y="4114321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12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7AE7D2A-1937-12AE-CFE1-1A182BAC0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0379" y="4087520"/>
            <a:ext cx="215239" cy="21523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18D60DA-BF3A-C5EE-5B54-4CADC8B7EDD5}"/>
              </a:ext>
            </a:extLst>
          </p:cNvPr>
          <p:cNvSpPr/>
          <p:nvPr/>
        </p:nvSpPr>
        <p:spPr>
          <a:xfrm>
            <a:off x="7349518" y="3256642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Investment only led by a few corporates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5E8D087-1C8A-136E-E39E-7C175A4D152C}"/>
              </a:ext>
            </a:extLst>
          </p:cNvPr>
          <p:cNvSpPr>
            <a:spLocks/>
          </p:cNvSpPr>
          <p:nvPr/>
        </p:nvSpPr>
        <p:spPr>
          <a:xfrm>
            <a:off x="8305499" y="4114321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12251068-2423-A741-BB38-0ED9AFFC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0577" y="4087520"/>
            <a:ext cx="215239" cy="21523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18C7457-0173-1700-980E-94F8129EBC2A}"/>
              </a:ext>
            </a:extLst>
          </p:cNvPr>
          <p:cNvSpPr/>
          <p:nvPr/>
        </p:nvSpPr>
        <p:spPr>
          <a:xfrm>
            <a:off x="8949718" y="3256642"/>
            <a:ext cx="1536700" cy="109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No official incentive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Investment only led by a few corporates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6F0F7A-A8C5-50C7-8AED-BDC27FE7FF6B}"/>
              </a:ext>
            </a:extLst>
          </p:cNvPr>
          <p:cNvSpPr>
            <a:spLocks/>
          </p:cNvSpPr>
          <p:nvPr/>
        </p:nvSpPr>
        <p:spPr>
          <a:xfrm>
            <a:off x="9905699" y="4114321"/>
            <a:ext cx="482444" cy="23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2CE9943F-F130-E52D-1EA7-D56359ABB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0777" y="4087520"/>
            <a:ext cx="215239" cy="21523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74E06BC-3698-DE4A-CB96-EF72731C6E04}"/>
              </a:ext>
            </a:extLst>
          </p:cNvPr>
          <p:cNvCxnSpPr>
            <a:cxnSpLocks/>
          </p:cNvCxnSpPr>
          <p:nvPr/>
        </p:nvCxnSpPr>
        <p:spPr>
          <a:xfrm>
            <a:off x="4593619" y="4399353"/>
            <a:ext cx="58928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2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91011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791075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Then distributing the shapes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shapes first: they will be the reference shapes</a:t>
            </a:r>
          </a:p>
          <a:p>
            <a:endParaRPr lang="en-US" sz="1200" dirty="0"/>
          </a:p>
          <a:p>
            <a:r>
              <a:rPr lang="en-US" sz="1200" dirty="0"/>
              <a:t>Then select the 2 rows of grouped shapes (the ones with the red borders) – we want to have them better aligned</a:t>
            </a:r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CTRL + MAJ + T </a:t>
            </a:r>
            <a:r>
              <a:rPr lang="en-US" sz="1200" dirty="0"/>
              <a:t>to active PowerPoint’s “distribute ver</a:t>
            </a:r>
            <a:r>
              <a:rPr lang="en-US" sz="1200" u="sng" dirty="0"/>
              <a:t>t</a:t>
            </a:r>
            <a:r>
              <a:rPr lang="en-US" sz="1200" dirty="0"/>
              <a:t>ically” function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(2/8)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87C33-376D-C7D6-0DF9-3FD47F11E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7" t="15633" r="-4467" b="-5289"/>
          <a:stretch/>
        </p:blipFill>
        <p:spPr>
          <a:xfrm>
            <a:off x="1219164" y="3829013"/>
            <a:ext cx="461998" cy="461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9068585" y="5309841"/>
            <a:ext cx="1287281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9A5CF-93B9-479F-AE55-D9D229E5C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C0E21CF-F23F-45A4-B03E-EFA8CC692B8D}"/>
              </a:ext>
            </a:extLst>
          </p:cNvPr>
          <p:cNvSpPr/>
          <p:nvPr/>
        </p:nvSpPr>
        <p:spPr>
          <a:xfrm>
            <a:off x="7704750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4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Fixing the bottom right box (1/2)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 first: it will be the reference shape</a:t>
            </a:r>
          </a:p>
          <a:p>
            <a:endParaRPr lang="en-US" sz="1200" dirty="0"/>
          </a:p>
          <a:p>
            <a:r>
              <a:rPr lang="en-US" sz="1200" dirty="0"/>
              <a:t>Then select the red box: that’s the one we want to fix</a:t>
            </a:r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CTRL + MAJ + LEFT ARROW</a:t>
            </a:r>
            <a:r>
              <a:rPr lang="en-US" sz="1200" dirty="0"/>
              <a:t> to active PowerPoint’s “align left” function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ALT + N </a:t>
            </a:r>
            <a:r>
              <a:rPr lang="en-US" sz="1200" dirty="0"/>
              <a:t>to circle the text’s vertical alignment</a:t>
            </a:r>
          </a:p>
          <a:p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(3/8)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9068585" y="5309841"/>
            <a:ext cx="1287281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06C5E-4830-AFC7-98AF-92DC88B45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r="4000"/>
          <a:stretch/>
        </p:blipFill>
        <p:spPr>
          <a:xfrm>
            <a:off x="1462057" y="3649104"/>
            <a:ext cx="438211" cy="438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4AE9E-8D9C-A95E-0178-2DF7754902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3C001D1-43E6-7D68-8A40-567BA4F8272E}"/>
              </a:ext>
            </a:extLst>
          </p:cNvPr>
          <p:cNvSpPr/>
          <p:nvPr/>
        </p:nvSpPr>
        <p:spPr>
          <a:xfrm>
            <a:off x="7704750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E97C98-A68B-1672-6F5F-C95568B71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057" y="4822517"/>
            <a:ext cx="444500" cy="44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D848E9-0204-8641-125C-AE36683A14F8}"/>
              </a:ext>
            </a:extLst>
          </p:cNvPr>
          <p:cNvSpPr txBox="1"/>
          <p:nvPr/>
        </p:nvSpPr>
        <p:spPr>
          <a:xfrm>
            <a:off x="0" y="6396335"/>
            <a:ext cx="336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CTRL + MAJ shortcuts are for positioning</a:t>
            </a:r>
          </a:p>
          <a:p>
            <a:r>
              <a:rPr lang="en-US" sz="1200" i="1" dirty="0"/>
              <a:t>ALT shortcuts are for size &amp; properties</a:t>
            </a:r>
          </a:p>
        </p:txBody>
      </p:sp>
    </p:spTree>
    <p:extLst>
      <p:ext uri="{BB962C8B-B14F-4D97-AF65-F5344CB8AC3E}">
        <p14:creationId xmlns:p14="http://schemas.microsoft.com/office/powerpoint/2010/main" val="138745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Fixing the bottom right box (2/2)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 first: it will be the reference shape</a:t>
            </a:r>
          </a:p>
          <a:p>
            <a:endParaRPr lang="en-US" sz="1200" dirty="0"/>
          </a:p>
          <a:p>
            <a:r>
              <a:rPr lang="en-US" sz="1200" dirty="0"/>
              <a:t>Then select the red box: that’s the one we want to fix</a:t>
            </a:r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CTRL + MAJ + Z </a:t>
            </a:r>
            <a:r>
              <a:rPr lang="en-US" sz="1200" dirty="0"/>
              <a:t>to make the shapes the same si</a:t>
            </a:r>
            <a:r>
              <a:rPr lang="en-US" sz="1200" u="sng" dirty="0"/>
              <a:t>z</a:t>
            </a:r>
            <a:r>
              <a:rPr lang="en-US" sz="1200" dirty="0"/>
              <a:t>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(4/8)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8893779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95A74D-7C8A-8ECD-F9DB-5E4AC457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36068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729AE-CD2B-5AF3-E59F-E30B32373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8D424D1-0F41-9BB5-5339-BF0E8FE3970A}"/>
              </a:ext>
            </a:extLst>
          </p:cNvPr>
          <p:cNvSpPr/>
          <p:nvPr/>
        </p:nvSpPr>
        <p:spPr>
          <a:xfrm>
            <a:off x="7704750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144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Centering the rounded shape in the middle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 first: it will be the reference shape</a:t>
            </a:r>
          </a:p>
          <a:p>
            <a:endParaRPr lang="en-US" sz="1200" dirty="0"/>
          </a:p>
          <a:p>
            <a:r>
              <a:rPr lang="en-US" sz="1200" dirty="0"/>
              <a:t>Then select shape circled in red: that’s the one we want to fix</a:t>
            </a:r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CTRL + MAJ + E </a:t>
            </a:r>
            <a:r>
              <a:rPr lang="en-US" sz="1200" dirty="0"/>
              <a:t>to active PowerPoint’s “align c</a:t>
            </a:r>
            <a:r>
              <a:rPr lang="en-US" sz="1200" u="sng" dirty="0"/>
              <a:t>e</a:t>
            </a:r>
            <a:r>
              <a:rPr lang="en-US" sz="1200" dirty="0"/>
              <a:t>nter” function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(5/8)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8893779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5CF21-9B45-1C03-A029-E293CE1AF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4" b="2174"/>
          <a:stretch/>
        </p:blipFill>
        <p:spPr>
          <a:xfrm>
            <a:off x="1402213" y="3559597"/>
            <a:ext cx="557899" cy="5578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557C67-7B9E-C594-B1FD-FF334A316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BBE926-9C28-E77F-C52D-700490D54075}"/>
              </a:ext>
            </a:extLst>
          </p:cNvPr>
          <p:cNvSpPr/>
          <p:nvPr/>
        </p:nvSpPr>
        <p:spPr>
          <a:xfrm>
            <a:off x="7704750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595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Resizing and cropping the new picture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picture first: it will be the reference shape</a:t>
            </a:r>
          </a:p>
          <a:p>
            <a:endParaRPr lang="en-US" sz="1200" dirty="0"/>
          </a:p>
          <a:p>
            <a:r>
              <a:rPr lang="en-US" sz="1200" dirty="0"/>
              <a:t>Then select the picture with a red border (outside of the slide’s perimeter)</a:t>
            </a:r>
          </a:p>
          <a:p>
            <a:endParaRPr lang="en-US" sz="1200" dirty="0"/>
          </a:p>
          <a:p>
            <a:r>
              <a:rPr lang="en-US" sz="1200" dirty="0"/>
              <a:t>Then click on Others &gt; Resize and crop similarly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(6/8)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8893779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BD867-4788-E185-626F-F4FD62037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012C6-76D2-67EC-2DFB-3B60C23C2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7513" y="0"/>
            <a:ext cx="1691097" cy="203694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8C8C8E1-C31E-6676-EBAA-FAC87421B82B}"/>
              </a:ext>
            </a:extLst>
          </p:cNvPr>
          <p:cNvSpPr/>
          <p:nvPr/>
        </p:nvSpPr>
        <p:spPr>
          <a:xfrm>
            <a:off x="7347554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ECFDA0-63D4-9A8D-28DE-1178C220B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376362" y="33401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79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3D8149E-DD2F-5C85-30A1-D8F9B5D9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t="8489" b="8489"/>
          <a:stretch/>
        </p:blipFill>
        <p:spPr>
          <a:xfrm>
            <a:off x="12317513" y="0"/>
            <a:ext cx="939800" cy="939800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  <a:ln w="28575"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Positioning the new picture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 first: it will be the reference shape</a:t>
            </a:r>
          </a:p>
          <a:p>
            <a:endParaRPr lang="en-US" sz="1200" dirty="0"/>
          </a:p>
          <a:p>
            <a:r>
              <a:rPr lang="en-US" sz="1200" dirty="0"/>
              <a:t>Then select the red-bordered picture that we cropped and resized</a:t>
            </a:r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CTRL + MAJ + I </a:t>
            </a:r>
            <a:r>
              <a:rPr lang="en-US" sz="1200" dirty="0"/>
              <a:t>to switch the shape’s positions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(7/8)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8893779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ACCDAC-9EC4-CCAA-E28C-3949D946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068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AB57A7-F54A-0BD9-F5B2-8BE66AB096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B799255-872C-E67B-3700-405E028EE2E3}"/>
              </a:ext>
            </a:extLst>
          </p:cNvPr>
          <p:cNvSpPr/>
          <p:nvPr/>
        </p:nvSpPr>
        <p:spPr>
          <a:xfrm>
            <a:off x="7347554" y="720726"/>
            <a:ext cx="939800" cy="939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720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3D8149E-DD2F-5C85-30A1-D8F9B5D9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t="8489" b="8489"/>
          <a:stretch/>
        </p:blipFill>
        <p:spPr>
          <a:xfrm>
            <a:off x="7353300" y="723900"/>
            <a:ext cx="939800" cy="939800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966C0A-9F38-E4DF-21D3-66751940ACB1}"/>
              </a:ext>
            </a:extLst>
          </p:cNvPr>
          <p:cNvSpPr/>
          <p:nvPr/>
        </p:nvSpPr>
        <p:spPr>
          <a:xfrm>
            <a:off x="0" y="0"/>
            <a:ext cx="3362325" cy="6858000"/>
          </a:xfrm>
          <a:prstGeom prst="rect">
            <a:avLst/>
          </a:prstGeom>
          <a:solidFill>
            <a:srgbClr val="FFFA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B3B10-A86D-C1E4-44C8-C8FAB91AE9EA}"/>
              </a:ext>
            </a:extLst>
          </p:cNvPr>
          <p:cNvSpPr txBox="1"/>
          <p:nvPr/>
        </p:nvSpPr>
        <p:spPr>
          <a:xfrm>
            <a:off x="0" y="0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1 – Size &amp; 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BDAB67-413D-DF5C-476E-ECCBFC5A3BB0}"/>
              </a:ext>
            </a:extLst>
          </p:cNvPr>
          <p:cNvSpPr/>
          <p:nvPr/>
        </p:nvSpPr>
        <p:spPr>
          <a:xfrm>
            <a:off x="4940905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BA83E-1905-3AB8-9E11-9DDB023B41FD}"/>
              </a:ext>
            </a:extLst>
          </p:cNvPr>
          <p:cNvSpPr/>
          <p:nvPr/>
        </p:nvSpPr>
        <p:spPr>
          <a:xfrm>
            <a:off x="6917342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008B9-8882-1936-9A59-38593C587D7D}"/>
              </a:ext>
            </a:extLst>
          </p:cNvPr>
          <p:cNvSpPr/>
          <p:nvPr/>
        </p:nvSpPr>
        <p:spPr>
          <a:xfrm>
            <a:off x="8899344" y="1228725"/>
            <a:ext cx="1800225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E5F72-FC46-3236-062C-60509F3539E4}"/>
              </a:ext>
            </a:extLst>
          </p:cNvPr>
          <p:cNvGrpSpPr/>
          <p:nvPr/>
        </p:nvGrpSpPr>
        <p:grpSpPr>
          <a:xfrm>
            <a:off x="4940905" y="4206230"/>
            <a:ext cx="5758664" cy="333375"/>
            <a:chOff x="4940905" y="4291011"/>
            <a:chExt cx="5758664" cy="3333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F3E111-ABCE-A875-17C8-C2BA11D1FE0C}"/>
                </a:ext>
              </a:extLst>
            </p:cNvPr>
            <p:cNvSpPr/>
            <p:nvPr/>
          </p:nvSpPr>
          <p:spPr>
            <a:xfrm>
              <a:off x="4940905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University of Leeds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4CC33A-4CED-4E1C-8603-6FBAD4CBC71D}"/>
                </a:ext>
              </a:extLst>
            </p:cNvPr>
            <p:cNvSpPr/>
            <p:nvPr/>
          </p:nvSpPr>
          <p:spPr>
            <a:xfrm>
              <a:off x="6917342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TU München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1CEDC-FB33-CF35-7C72-213D41C4E36B}"/>
                </a:ext>
              </a:extLst>
            </p:cNvPr>
            <p:cNvSpPr/>
            <p:nvPr/>
          </p:nvSpPr>
          <p:spPr>
            <a:xfrm>
              <a:off x="8899344" y="4291011"/>
              <a:ext cx="1800225" cy="333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INSEAD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CA700-0DD0-83FA-8609-9AFAC39A9FA3}"/>
              </a:ext>
            </a:extLst>
          </p:cNvPr>
          <p:cNvGrpSpPr/>
          <p:nvPr/>
        </p:nvGrpSpPr>
        <p:grpSpPr>
          <a:xfrm>
            <a:off x="4940905" y="4697710"/>
            <a:ext cx="5758664" cy="454025"/>
            <a:chOff x="4940905" y="4791075"/>
            <a:chExt cx="5758664" cy="4540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A1128-4111-E5CC-7596-B00150103A9B}"/>
                </a:ext>
              </a:extLst>
            </p:cNvPr>
            <p:cNvSpPr/>
            <p:nvPr/>
          </p:nvSpPr>
          <p:spPr>
            <a:xfrm>
              <a:off x="4940905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London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F5BD47-CED7-5C3E-2A4B-717AA0D102AD}"/>
                </a:ext>
              </a:extLst>
            </p:cNvPr>
            <p:cNvSpPr/>
            <p:nvPr/>
          </p:nvSpPr>
          <p:spPr>
            <a:xfrm>
              <a:off x="6917342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Frankfurt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09186D-89A9-2232-994C-7C3EE8C3C547}"/>
                </a:ext>
              </a:extLst>
            </p:cNvPr>
            <p:cNvSpPr/>
            <p:nvPr/>
          </p:nvSpPr>
          <p:spPr>
            <a:xfrm>
              <a:off x="8899344" y="4791075"/>
              <a:ext cx="1800225" cy="454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Based in Brussels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4720DF92-7A2C-EAE1-256D-C17CA9D6B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" r="1316"/>
          <a:stretch/>
        </p:blipFill>
        <p:spPr>
          <a:xfrm>
            <a:off x="5377447" y="720726"/>
            <a:ext cx="939800" cy="939800"/>
          </a:xfrm>
          <a:prstGeom prst="ellipse">
            <a:avLst/>
          </a:prstGeom>
          <a:ln w="28575"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200D2B1-03E9-3391-7808-E66B66C3C4D6}"/>
              </a:ext>
            </a:extLst>
          </p:cNvPr>
          <p:cNvSpPr/>
          <p:nvPr/>
        </p:nvSpPr>
        <p:spPr>
          <a:xfrm>
            <a:off x="4940905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Raj Pandit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at a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before that, at another cool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And also, at this other great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3C6B5E-366A-DD6F-5D8A-6FBDF1C6841E}"/>
              </a:ext>
            </a:extLst>
          </p:cNvPr>
          <p:cNvSpPr/>
          <p:nvPr/>
        </p:nvSpPr>
        <p:spPr>
          <a:xfrm>
            <a:off x="6917342" y="1786008"/>
            <a:ext cx="1800225" cy="159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Alice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Löwen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Worked on a very interesting thesis 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contributed to another very relevant research project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6B8130-6239-B8C6-7EE0-34D35E59F24F}"/>
              </a:ext>
            </a:extLst>
          </p:cNvPr>
          <p:cNvSpPr/>
          <p:nvPr/>
        </p:nvSpPr>
        <p:spPr>
          <a:xfrm>
            <a:off x="8893779" y="1786008"/>
            <a:ext cx="1800225" cy="22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Sandra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Toulemonde</a:t>
            </a:r>
            <a:endParaRPr lang="en-US" sz="1200" b="1" dirty="0">
              <a:solidFill>
                <a:sysClr val="windowText" lastClr="000000"/>
              </a:solidFill>
            </a:endParaRP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Gained relevant experience working for a great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</a:rPr>
              <a:t>Also worked for another great international firm</a:t>
            </a:r>
          </a:p>
          <a:p>
            <a:pPr algn="ctr"/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10E56B-6491-434A-6820-86AFE9D3DBB8}"/>
              </a:ext>
            </a:extLst>
          </p:cNvPr>
          <p:cNvSpPr txBox="1"/>
          <p:nvPr/>
        </p:nvSpPr>
        <p:spPr>
          <a:xfrm>
            <a:off x="0" y="1457463"/>
            <a:ext cx="336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Putting the new picture on top of the other shapes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Select the green shape first (the new picture)</a:t>
            </a:r>
          </a:p>
          <a:p>
            <a:endParaRPr lang="en-US" sz="1200" dirty="0"/>
          </a:p>
          <a:p>
            <a:r>
              <a:rPr lang="en-US" sz="1200" dirty="0"/>
              <a:t>Then use the keyboard shortcut </a:t>
            </a:r>
            <a:r>
              <a:rPr lang="en-US" sz="1200" b="1" dirty="0"/>
              <a:t>CTRL + MAJ + PAGEUP </a:t>
            </a:r>
            <a:r>
              <a:rPr lang="en-US" sz="1200" dirty="0"/>
              <a:t>to activate PowerPoint’s “bring to front” function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D02A9D-F444-16C7-25D8-D627987BE0A5}"/>
              </a:ext>
            </a:extLst>
          </p:cNvPr>
          <p:cNvSpPr txBox="1"/>
          <p:nvPr/>
        </p:nvSpPr>
        <p:spPr>
          <a:xfrm>
            <a:off x="0" y="893375"/>
            <a:ext cx="336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Let’s fix this “team presentation” page </a:t>
            </a:r>
            <a:r>
              <a:rPr lang="en-US" sz="1200" dirty="0"/>
              <a:t>(8/8)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2E2348-32BA-FAFB-C737-96CB2F4B4863}"/>
              </a:ext>
            </a:extLst>
          </p:cNvPr>
          <p:cNvSpPr/>
          <p:nvPr/>
        </p:nvSpPr>
        <p:spPr>
          <a:xfrm>
            <a:off x="4940905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A65B11-18A3-1AC6-D3E1-3042C020F6ED}"/>
              </a:ext>
            </a:extLst>
          </p:cNvPr>
          <p:cNvSpPr/>
          <p:nvPr/>
        </p:nvSpPr>
        <p:spPr>
          <a:xfrm>
            <a:off x="6917342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8CEDF-8F2A-9EB9-1BD7-6BBC1294550D}"/>
              </a:ext>
            </a:extLst>
          </p:cNvPr>
          <p:cNvSpPr/>
          <p:nvPr/>
        </p:nvSpPr>
        <p:spPr>
          <a:xfrm>
            <a:off x="8893779" y="5309841"/>
            <a:ext cx="1800225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Married, 2 kids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AB57A7-F54A-0BD9-F5B2-8BE66AB09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l="2564" r="2564"/>
          <a:stretch/>
        </p:blipFill>
        <p:spPr>
          <a:xfrm>
            <a:off x="9329556" y="720726"/>
            <a:ext cx="939800" cy="9398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17B18-85F1-6BC9-518B-05D1976AB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124200"/>
            <a:ext cx="53926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4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IMPLICATION_CHEVRONS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IMPLICATION_CHEVRONS_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FOREGROUN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ECIAL_SHAPE_TYPE" val="ST_MOON_BACKGROUN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3327</Words>
  <Application>Microsoft Office PowerPoint</Application>
  <PresentationFormat>Widescreen</PresentationFormat>
  <Paragraphs>616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Helvetica Neue Medium</vt:lpstr>
      <vt:lpstr>Wingdings</vt:lpstr>
      <vt:lpstr>Office Theme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2024-10-15T17:06:02Z</dcterms:created>
  <dcterms:modified xsi:type="dcterms:W3CDTF">2024-10-15T17:06:13Z</dcterms:modified>
</cp:coreProperties>
</file>